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0" r:id="rId13"/>
    <p:sldId id="271" r:id="rId14"/>
    <p:sldId id="264" r:id="rId15"/>
    <p:sldId id="265" r:id="rId16"/>
    <p:sldId id="266" r:id="rId17"/>
    <p:sldId id="267" r:id="rId18"/>
    <p:sldId id="268" r:id="rId19"/>
    <p:sldId id="269"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3178"/>
    <p:restoredTop sz="86389"/>
  </p:normalViewPr>
  <p:slideViewPr>
    <p:cSldViewPr snapToGrid="0">
      <p:cViewPr>
        <p:scale>
          <a:sx n="90" d="100"/>
          <a:sy n="90" d="100"/>
        </p:scale>
        <p:origin x="520" y="4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Everyone, my name is Saram Nadeem and I’ll be going over our security policy presentation created for Green Pace. Lets get started.</a:t>
            </a:r>
            <a:r>
              <a:rPr lang="en-US" dirty="0">
                <a:effectLst/>
              </a:rPr>
              <a:t> </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Out of range is the final unit test that we’ll be discussing today. The purpose of this is to throw an exception when a function Is called that is out of the set bounds. This is extremely useful to implement if we’re working with datasets or information that must be within a specific range, if it ends being outside of the set range then we’ll get an error returned to us so that we can make an necessary edits.</a:t>
            </a:r>
            <a:r>
              <a:rPr lang="en-US" dirty="0">
                <a:effectLst/>
              </a:rPr>
              <a:t> </a:t>
            </a:r>
            <a:endParaRPr lang="en-US" dirty="0"/>
          </a:p>
        </p:txBody>
      </p:sp>
    </p:spTree>
    <p:extLst>
      <p:ext uri="{BB962C8B-B14F-4D97-AF65-F5344CB8AC3E}">
        <p14:creationId xmlns:p14="http://schemas.microsoft.com/office/powerpoint/2010/main" val="3999648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So what we have here is a diagram of the automation summary. It’s a combination of the pre-production and production with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intermingled in there. We can see that it’s in a created figure eight or infinity symbol to signify how constant this process is. When one stage ends there’s another one that follows and the pattern just keeps repeating.</a:t>
            </a:r>
            <a:r>
              <a:rPr lang="en-US" dirty="0">
                <a:effectLst/>
              </a:rPr>
              <a:t>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So from the diagram, we can see just how important it is to implement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at every stage. Taking into consideration in the pre-production phase can save a ton of time and hassle towards the end of that phase and even in the production phase. Planning out when and where security features should be implemented within the plan and design phase can make the build and verify stages much easier to work through and even faster to develop since there will be a set plan of approach for the team to follow. We can implement automation tools throughout the whole automation summary. For example, if we wanted to automated the process of monitoring and responding we could implement an IDS or IPS to prevent attackers from getting access to our systems or for notifying our staff. The same can be done with the pre-production phase but if we implement or use software within the verify and test phase we can automate the process of finding errors and issues which exist with our written and developed code as well as how it functions with everything else in the system. Some tools that we can use would be CPP checks for getting a deeper analysis of our written CPP code to ensure there’s no potential vulnerabilities or issues. We can also use the National vulnerability database for researching existing vulnerabilities and confluence for finding coding standards and principles to implement into our systems/processes/</a:t>
            </a:r>
            <a:r>
              <a:rPr lang="en-US" dirty="0">
                <a:effectLst/>
              </a:rPr>
              <a:t> </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Now there are a ton of pros and cons to acting now vs acting later. If we as a company act now, it’ll allow us to be one step ahead of potential attacks towards the company and in turn will give us data which is more secured. This can lead to an increase in customer satisfaction since we’ll be prioritizing the safety of their data and information as well as increasing the security factor within our company. Acting now will also provide an easier method of implementation in the future which can be extremely handy when developing new things or working on brand new projects, it gives you a leg up since you’ll already know how and where something should be implemented. Finally, it can also assist the company in complying with set laws, regulations and standards. Almost the exact opposite can be said if we act later, there will be an increase risk to our data, a potential for the companies reputation to be tarnished if there’s a data breach or issue which can lead to loss in trust from our customers. It can also lead to some expensive remediation cost and a failure to comply with the laws, regulations, and standards. It’s always better to act as soon as possible instead of waiting for something to happen.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So some recommendations that I’m going to make for the company would be to implement real world testing by either having employees perform some sort of penetration testing or potentially hiring a third party company to see just how far they can take it. This can let us know what needs to be improved and changed to strengthen our security for the organization. We also want to focus on implementing an adaptive policy where we review our set standards, policies, and requirements every few 3-4 months so that if there is a better plan or approach for us as an organization then we can adapt and change when necessary. Finally, we should also really try to collaborative with experts in the cybersecurity and software industries to assist us in creating and developing these methods to protect our company and develop our policy. These experts might have an alternative point of view which we might just be missing that could greatly improve the way we function as a company.</a:t>
            </a:r>
            <a:r>
              <a:rPr lang="en-US" dirty="0">
                <a:effectLst/>
              </a:rPr>
              <a:t>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To summarize some points which we discussed in the presentation, it’s important that we properly assess our current situation and plan accordingly so that when it comes to begin the designing and building phase we really have a set schedule or path about what we’re looking for and what we want accomplished. Zero trust is another big factor which companies should really focus on. Implementing zero trust practices can help keep data secure and prevent unauthorized individuals from gaining access to sensitive information. Defense in depth which we covered quite extensively was the implementation of multiple layers of security to make it more difficult for intruders to gain access. It’s important to incorporate well created standards/policies as well as utilizing a combination of manual and automated code review. Finally, it’s also extremely important for us to use our resources and get professional or third-party penetration testing and auditing of our systems and policies so we can strengthen them in any way possible. This has been my presentation, thank you for listening in.</a:t>
            </a:r>
            <a:r>
              <a:rPr lang="en-US" dirty="0">
                <a:effectLst/>
              </a:rPr>
              <a:t>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 quick overview, defense in depth is basically the process of creating multiple layers of security in order to protect your organization and any information that it holds. These layers can consist of physical, technical, and administrative controls such as badge readers, token code for user authentication, and program access policy created by the company administrators. These layers make it much more difficult for an intruder to gain access into a system, for instance, if they were able to able to manipulate one layer then there would be a few more that they have to bypass to gain access to the full system. Defense in depth is good, but it can often come with tradeoffs if there are too many layers or if there isn’t proper planning.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What we have created here is our threat matrix for the covered coding standards which we have in our written policy. On the left, we have an descending order for the likelihood, and on the top we can see the severity level. The yellow color represents a low severity while a red color represents a high severity. We’ll cover these coding standards a little further in the next few slides.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Now, we can see our ten security principles and coding standards with align with each principle. If we take a look at the written security policy document, we can see each standard that we have and it’s description for it, and then compare it to the security principle which aligns with it. For example, the 9</a:t>
            </a:r>
            <a:r>
              <a:rPr lang="en-US" sz="1800" baseline="30000" dirty="0">
                <a:effectLst/>
                <a:latin typeface="Calibri" panose="020F0502020204030204" pitchFamily="34" charset="0"/>
                <a:ea typeface="Calibri" panose="020F0502020204030204" pitchFamily="34" charset="0"/>
              </a:rPr>
              <a:t>th</a:t>
            </a:r>
            <a:r>
              <a:rPr lang="en-US" sz="1800" dirty="0">
                <a:effectLst/>
                <a:latin typeface="Calibri" panose="020F0502020204030204" pitchFamily="34" charset="0"/>
                <a:ea typeface="Calibri" panose="020F0502020204030204" pitchFamily="34" charset="0"/>
              </a:rPr>
              <a:t> standard is “Ensuring that operations on signed integers do not result in overflow” and this directly relates to the valid input data security principle.</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current slide shows a further in-depth breakdown of our coding standards. They’re ranked on this chart primarily from their level of severity, likelihood, and remediation cost. The higher a coding standard is on this chart the more dangerous it is. So if we take a look at the first one on the list, it’s got a high severity with a likely change of it occurring, and if it does occur there’s a high remediation cost. If we take a look at the 6</a:t>
            </a:r>
            <a:r>
              <a:rPr lang="en-US" sz="1800" baseline="30000" dirty="0">
                <a:effectLst/>
                <a:latin typeface="Calibri" panose="020F0502020204030204" pitchFamily="34" charset="0"/>
                <a:ea typeface="Calibri" panose="020F0502020204030204" pitchFamily="34" charset="0"/>
              </a:rPr>
              <a:t>th</a:t>
            </a:r>
            <a:r>
              <a:rPr lang="en-US" sz="1800" dirty="0">
                <a:effectLst/>
                <a:latin typeface="Calibri" panose="020F0502020204030204" pitchFamily="34" charset="0"/>
                <a:ea typeface="Calibri" panose="020F0502020204030204" pitchFamily="34" charset="0"/>
              </a:rPr>
              <a:t> standard on the list, it’s got a low severity with a likely chance of it happening, and a low remediation cost. Each coding standards placement is respective of the mainly the first three categories.</a:t>
            </a:r>
            <a:r>
              <a:rPr lang="en-US" dirty="0">
                <a:effectLst/>
              </a:rPr>
              <a:t>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Let’s start with our encryption policies. We mainly have three types, these are encryption at rest, encryption in flight, and encryption in use. Encryption in rest is basically the protection of data which isn’t being actively used, but is stored in devices such as hard drives, solid-state drives, phones, tablets, and much more. Encryption in flight is the protection of data which is in active transit over a network. This means when data is being transmitted from device to device over a network there is a level of encryption being applied to it. Encryption is use is the process of encryption data which is currently being used. This can consist of files and information which is actively being read, accessed, updated, and changed.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Triple A policies are something which should be incorporated into every business plan or policy. The three A’s are authentication, authorization, and accounting. Authentication is the process of identifying and individual for who they actually are. This can be accomplished by using usernames, passwords, token codes, one time pins, badge readers, biometric scanners, and a bunch of other options as well. After someone has ben authenticated, the next step would be to authorize them into the system or whichever software they’re attempting to access. Authorization is the process of providing an individual access into the these systems. Finally, the last A which stands for accounting is the process of collecting information and about a bunch of activities which are done in the system or network. This can range from user activities to authorized and unauthorized system updates or changes.</a:t>
            </a:r>
            <a:r>
              <a:rPr lang="en-US" dirty="0">
                <a:effectLst/>
              </a:rPr>
              <a:t>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Two main types of unit testing that we’ll be talking about for this presentation are out of range testing, and check max size testing.</a:t>
            </a:r>
            <a:r>
              <a:rPr lang="en-US" dirty="0">
                <a:effectLst/>
              </a:rPr>
              <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Check Max Size in summary checks to se if the maximum size of the input is greater than or equal in size to the 0</a:t>
            </a:r>
            <a:r>
              <a:rPr lang="en-US" sz="1800" baseline="30000" dirty="0">
                <a:effectLst/>
                <a:latin typeface="Calibri" panose="020F0502020204030204" pitchFamily="34" charset="0"/>
                <a:ea typeface="Calibri" panose="020F0502020204030204" pitchFamily="34" charset="0"/>
              </a:rPr>
              <a:t>th</a:t>
            </a:r>
            <a:r>
              <a:rPr lang="en-US" sz="1800" dirty="0">
                <a:effectLst/>
                <a:latin typeface="Calibri" panose="020F0502020204030204" pitchFamily="34" charset="0"/>
                <a:ea typeface="Calibri" panose="020F0502020204030204" pitchFamily="34" charset="0"/>
              </a:rPr>
              <a:t>, 1</a:t>
            </a:r>
            <a:r>
              <a:rPr lang="en-US" sz="1800" baseline="30000" dirty="0">
                <a:effectLst/>
                <a:latin typeface="Calibri" panose="020F0502020204030204" pitchFamily="34" charset="0"/>
                <a:ea typeface="Calibri" panose="020F0502020204030204" pitchFamily="34" charset="0"/>
              </a:rPr>
              <a:t>st</a:t>
            </a:r>
            <a:r>
              <a:rPr lang="en-US" sz="1800" dirty="0">
                <a:effectLst/>
                <a:latin typeface="Calibri" panose="020F0502020204030204" pitchFamily="34" charset="0"/>
                <a:ea typeface="Calibri" panose="020F0502020204030204" pitchFamily="34" charset="0"/>
              </a:rPr>
              <a:t>, 5</a:t>
            </a:r>
            <a:r>
              <a:rPr lang="en-US" sz="1800" baseline="30000" dirty="0">
                <a:effectLst/>
                <a:latin typeface="Calibri" panose="020F0502020204030204" pitchFamily="34" charset="0"/>
                <a:ea typeface="Calibri" panose="020F0502020204030204" pitchFamily="34" charset="0"/>
              </a:rPr>
              <a:t>th</a:t>
            </a:r>
            <a:r>
              <a:rPr lang="en-US" sz="1800" dirty="0">
                <a:effectLst/>
                <a:latin typeface="Calibri" panose="020F0502020204030204" pitchFamily="34" charset="0"/>
                <a:ea typeface="Calibri" panose="020F0502020204030204" pitchFamily="34" charset="0"/>
              </a:rPr>
              <a:t>, and 10</a:t>
            </a:r>
            <a:r>
              <a:rPr lang="en-US" sz="1800" baseline="30000" dirty="0">
                <a:effectLst/>
                <a:latin typeface="Calibri" panose="020F0502020204030204" pitchFamily="34" charset="0"/>
                <a:ea typeface="Calibri" panose="020F0502020204030204" pitchFamily="34" charset="0"/>
              </a:rPr>
              <a:t>th</a:t>
            </a:r>
            <a:r>
              <a:rPr lang="en-US" sz="1800" dirty="0">
                <a:effectLst/>
                <a:latin typeface="Calibri" panose="020F0502020204030204" pitchFamily="34" charset="0"/>
                <a:ea typeface="Calibri" panose="020F0502020204030204" pitchFamily="34" charset="0"/>
              </a:rPr>
              <a:t> entries. The main purpose of this is to see what’s populated within our collections and what the total size actually is. If it’s less than what’s intended or desired then an error can be run to notify of us so the collection can be properly updated to fit the needs of the system.</a:t>
            </a:r>
            <a:r>
              <a:rPr lang="en-US" dirty="0">
                <a:effectLst/>
              </a:rPr>
              <a:t> </a:t>
            </a:r>
            <a:endParaRPr lang="en-US" dirty="0"/>
          </a:p>
        </p:txBody>
      </p:sp>
    </p:spTree>
    <p:extLst>
      <p:ext uri="{BB962C8B-B14F-4D97-AF65-F5344CB8AC3E}">
        <p14:creationId xmlns:p14="http://schemas.microsoft.com/office/powerpoint/2010/main" val="4065347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iki.sei.cmu.edu/confluence/" TargetMode="External"/><Relationship Id="rId3" Type="http://schemas.openxmlformats.org/officeDocument/2006/relationships/audio" Target="../media/media12.m4a"/><Relationship Id="rId7" Type="http://schemas.openxmlformats.org/officeDocument/2006/relationships/hyperlink" Target="https://nvd.nist.gov/" TargetMode="External"/><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hyperlink" Target="https://cppcheck.sourceforge.io/" TargetMode="External"/><Relationship Id="rId5" Type="http://schemas.openxmlformats.org/officeDocument/2006/relationships/notesSlide" Target="../notesSlides/notesSlide12.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Saram Nadeem</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Audio 8">
            <a:extLst>
              <a:ext uri="{FF2B5EF4-FFF2-40B4-BE49-F238E27FC236}">
                <a16:creationId xmlns:a16="http://schemas.microsoft.com/office/drawing/2014/main" id="{A5C4720E-5829-2CE6-4996-E6F0DB1E650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13"/>
    </mc:Choice>
    <mc:Fallback>
      <p:transition spd="slow" advTm="8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E755-BEA3-4FA6-6AFB-B46F617E2C29}"/>
              </a:ext>
            </a:extLst>
          </p:cNvPr>
          <p:cNvSpPr>
            <a:spLocks noGrp="1"/>
          </p:cNvSpPr>
          <p:nvPr>
            <p:ph type="title"/>
          </p:nvPr>
        </p:nvSpPr>
        <p:spPr/>
        <p:txBody>
          <a:bodyPr/>
          <a:lstStyle/>
          <a:p>
            <a:r>
              <a:rPr lang="en-US" dirty="0"/>
              <a:t>Out of Range</a:t>
            </a:r>
          </a:p>
        </p:txBody>
      </p:sp>
      <p:sp>
        <p:nvSpPr>
          <p:cNvPr id="3" name="Text Placeholder 2">
            <a:extLst>
              <a:ext uri="{FF2B5EF4-FFF2-40B4-BE49-F238E27FC236}">
                <a16:creationId xmlns:a16="http://schemas.microsoft.com/office/drawing/2014/main" id="{6FAD2D5D-8B4B-4B81-7BAE-BFB24D99F627}"/>
              </a:ext>
            </a:extLst>
          </p:cNvPr>
          <p:cNvSpPr>
            <a:spLocks noGrp="1"/>
          </p:cNvSpPr>
          <p:nvPr>
            <p:ph type="body" idx="1"/>
          </p:nvPr>
        </p:nvSpPr>
        <p:spPr>
          <a:xfrm>
            <a:off x="619836" y="2194560"/>
            <a:ext cx="2808027" cy="4024125"/>
          </a:xfrm>
        </p:spPr>
        <p:txBody>
          <a:bodyPr/>
          <a:lstStyle/>
          <a:p>
            <a:pPr marL="114300" indent="0">
              <a:buNone/>
            </a:pPr>
            <a:r>
              <a:rPr lang="en-US" dirty="0"/>
              <a:t>Checks to see if a specific exception is thrown when an input with a value that is out of bounds.</a:t>
            </a:r>
          </a:p>
        </p:txBody>
      </p:sp>
      <p:pic>
        <p:nvPicPr>
          <p:cNvPr id="4" name="Picture 3">
            <a:extLst>
              <a:ext uri="{FF2B5EF4-FFF2-40B4-BE49-F238E27FC236}">
                <a16:creationId xmlns:a16="http://schemas.microsoft.com/office/drawing/2014/main" id="{39B35720-13D1-B1DC-F7EF-61DE8695BA2E}"/>
              </a:ext>
            </a:extLst>
          </p:cNvPr>
          <p:cNvPicPr>
            <a:picLocks noChangeAspect="1"/>
          </p:cNvPicPr>
          <p:nvPr/>
        </p:nvPicPr>
        <p:blipFill>
          <a:blip r:embed="rId5"/>
          <a:stretch>
            <a:fillRect/>
          </a:stretch>
        </p:blipFill>
        <p:spPr>
          <a:xfrm>
            <a:off x="3596111" y="2194560"/>
            <a:ext cx="7910089" cy="1476688"/>
          </a:xfrm>
          <a:prstGeom prst="rect">
            <a:avLst/>
          </a:prstGeom>
        </p:spPr>
      </p:pic>
      <p:pic>
        <p:nvPicPr>
          <p:cNvPr id="12" name="Audio 11">
            <a:extLst>
              <a:ext uri="{FF2B5EF4-FFF2-40B4-BE49-F238E27FC236}">
                <a16:creationId xmlns:a16="http://schemas.microsoft.com/office/drawing/2014/main" id="{8E36D7D1-CA38-E1AE-824D-CFDC14AA98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4778036"/>
      </p:ext>
    </p:extLst>
  </p:cSld>
  <p:clrMapOvr>
    <a:masterClrMapping/>
  </p:clrMapOvr>
  <mc:AlternateContent xmlns:mc="http://schemas.openxmlformats.org/markup-compatibility/2006">
    <mc:Choice xmlns:p14="http://schemas.microsoft.com/office/powerpoint/2010/main" Requires="p14">
      <p:transition spd="slow" p14:dur="2000" advTm="24160"/>
    </mc:Choice>
    <mc:Fallback>
      <p:transition spd="slow" advTm="24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extLst>
              <a:ext uri="{FF2B5EF4-FFF2-40B4-BE49-F238E27FC236}">
                <a16:creationId xmlns:a16="http://schemas.microsoft.com/office/drawing/2014/main" id="{799865A5-5BF7-8C62-9FBD-D60F6443786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563"/>
    </mc:Choice>
    <mc:Fallback>
      <p:transition spd="slow" advTm="25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500"/>
              </a:spcBef>
              <a:spcAft>
                <a:spcPts val="0"/>
              </a:spcAft>
              <a:buClr>
                <a:schemeClr val="lt1"/>
              </a:buClr>
              <a:buSzPts val="2000"/>
              <a:buChar char="•"/>
            </a:pPr>
            <a:r>
              <a:rPr lang="en-US" sz="2200" dirty="0"/>
              <a:t>Pre-production and production phases.</a:t>
            </a:r>
          </a:p>
          <a:p>
            <a:pPr marL="685800" lvl="1" indent="-228600" algn="l" rtl="0">
              <a:lnSpc>
                <a:spcPct val="90000"/>
              </a:lnSpc>
              <a:spcBef>
                <a:spcPts val="500"/>
              </a:spcBef>
              <a:spcAft>
                <a:spcPts val="0"/>
              </a:spcAft>
              <a:buClr>
                <a:schemeClr val="lt1"/>
              </a:buClr>
              <a:buSzPts val="2000"/>
              <a:buChar char="•"/>
            </a:pPr>
            <a:r>
              <a:rPr lang="en-US" sz="2200" dirty="0"/>
              <a:t>Complete </a:t>
            </a:r>
            <a:r>
              <a:rPr lang="en-US" sz="2200" dirty="0" err="1"/>
              <a:t>DevSecOps</a:t>
            </a:r>
            <a:r>
              <a:rPr lang="en-US" sz="2200" dirty="0"/>
              <a:t> implementation.</a:t>
            </a:r>
          </a:p>
          <a:p>
            <a:pPr marL="685800" lvl="1" indent="-228600" algn="l" rtl="0">
              <a:lnSpc>
                <a:spcPct val="90000"/>
              </a:lnSpc>
              <a:spcBef>
                <a:spcPts val="500"/>
              </a:spcBef>
              <a:spcAft>
                <a:spcPts val="0"/>
              </a:spcAft>
              <a:buClr>
                <a:schemeClr val="lt1"/>
              </a:buClr>
              <a:buSzPts val="2000"/>
              <a:buChar char="•"/>
            </a:pPr>
            <a:r>
              <a:rPr lang="en-US" sz="2200" dirty="0"/>
              <a:t>Importance of implementing procedure during the assess and planning phase</a:t>
            </a:r>
          </a:p>
          <a:p>
            <a:pPr marL="457200" lvl="1" indent="0" algn="l" rtl="0">
              <a:lnSpc>
                <a:spcPct val="90000"/>
              </a:lnSpc>
              <a:spcBef>
                <a:spcPts val="500"/>
              </a:spcBef>
              <a:spcAft>
                <a:spcPts val="0"/>
              </a:spcAft>
              <a:buClr>
                <a:schemeClr val="lt1"/>
              </a:buClr>
              <a:buSzPts val="2000"/>
              <a:buNone/>
            </a:pPr>
            <a:endParaRPr lang="en-US" sz="2200" dirty="0"/>
          </a:p>
          <a:p>
            <a:pPr marL="457200" lvl="1" indent="0" algn="l" rtl="0">
              <a:lnSpc>
                <a:spcPct val="90000"/>
              </a:lnSpc>
              <a:spcBef>
                <a:spcPts val="500"/>
              </a:spcBef>
              <a:spcAft>
                <a:spcPts val="0"/>
              </a:spcAft>
              <a:buClr>
                <a:schemeClr val="lt1"/>
              </a:buClr>
              <a:buSzPts val="2000"/>
              <a:buNone/>
            </a:pPr>
            <a:r>
              <a:rPr lang="en-US" sz="2200" dirty="0"/>
              <a:t>Common Tools :</a:t>
            </a:r>
          </a:p>
          <a:p>
            <a:pPr marL="800100" lvl="1">
              <a:buSzPts val="2000"/>
            </a:pPr>
            <a:r>
              <a:rPr lang="en-US" sz="2200" dirty="0"/>
              <a:t>CPP Checker </a:t>
            </a:r>
            <a:r>
              <a:rPr lang="en-US" sz="2200" dirty="0">
                <a:solidFill>
                  <a:schemeClr val="bg1"/>
                </a:solidFill>
              </a:rPr>
              <a:t>(</a:t>
            </a:r>
            <a:r>
              <a:rPr lang="en-US" sz="2200" dirty="0">
                <a:solidFill>
                  <a:schemeClr val="bg1"/>
                </a:solidFill>
                <a:hlinkClick r:id="rId6">
                  <a:extLst>
                    <a:ext uri="{A12FA001-AC4F-418D-AE19-62706E023703}">
                      <ahyp:hlinkClr xmlns:ahyp="http://schemas.microsoft.com/office/drawing/2018/hyperlinkcolor" val="tx"/>
                    </a:ext>
                  </a:extLst>
                </a:hlinkClick>
              </a:rPr>
              <a:t>https://cppcheck.sourceforge.io/</a:t>
            </a:r>
            <a:r>
              <a:rPr lang="en-US" sz="2200" dirty="0">
                <a:solidFill>
                  <a:schemeClr val="bg1"/>
                </a:solidFill>
              </a:rPr>
              <a:t>)</a:t>
            </a:r>
          </a:p>
          <a:p>
            <a:pPr marL="800100" lvl="1">
              <a:buSzPts val="2000"/>
            </a:pPr>
            <a:r>
              <a:rPr lang="en-US" sz="2200" dirty="0"/>
              <a:t>National Vulnerability Database</a:t>
            </a:r>
            <a:r>
              <a:rPr lang="en-US" sz="2200" dirty="0">
                <a:solidFill>
                  <a:schemeClr val="bg1"/>
                </a:solidFill>
              </a:rPr>
              <a:t>(</a:t>
            </a:r>
            <a:r>
              <a:rPr lang="en-US" sz="2200" dirty="0">
                <a:solidFill>
                  <a:schemeClr val="bg1"/>
                </a:solidFill>
                <a:hlinkClick r:id="rId7">
                  <a:extLst>
                    <a:ext uri="{A12FA001-AC4F-418D-AE19-62706E023703}">
                      <ahyp:hlinkClr xmlns:ahyp="http://schemas.microsoft.com/office/drawing/2018/hyperlinkcolor" val="tx"/>
                    </a:ext>
                  </a:extLst>
                </a:hlinkClick>
              </a:rPr>
              <a:t>https://nvd.nist.gov</a:t>
            </a:r>
            <a:r>
              <a:rPr lang="en-US" sz="2200" dirty="0">
                <a:solidFill>
                  <a:schemeClr val="bg1"/>
                </a:solidFill>
              </a:rPr>
              <a:t>)</a:t>
            </a:r>
          </a:p>
          <a:p>
            <a:pPr marL="800100" lvl="1">
              <a:buSzPts val="2000"/>
            </a:pPr>
            <a:r>
              <a:rPr lang="en-US" sz="2200" dirty="0">
                <a:solidFill>
                  <a:schemeClr val="bg1"/>
                </a:solidFill>
              </a:rPr>
              <a:t>Confluence (</a:t>
            </a:r>
            <a:r>
              <a:rPr lang="en-US" sz="2200" dirty="0">
                <a:solidFill>
                  <a:schemeClr val="bg1"/>
                </a:solidFill>
                <a:hlinkClick r:id="rId8">
                  <a:extLst>
                    <a:ext uri="{A12FA001-AC4F-418D-AE19-62706E023703}">
                      <ahyp:hlinkClr xmlns:ahyp="http://schemas.microsoft.com/office/drawing/2018/hyperlinkcolor" val="tx"/>
                    </a:ext>
                  </a:extLst>
                </a:hlinkClick>
              </a:rPr>
              <a:t>https://wiki.sei.cmu.edu/confluence/</a:t>
            </a:r>
            <a:r>
              <a:rPr lang="en-US" sz="2200" dirty="0">
                <a:solidFill>
                  <a:schemeClr val="bg1"/>
                </a:solidFill>
              </a:rPr>
              <a:t>)</a:t>
            </a:r>
          </a:p>
          <a:p>
            <a:pPr marL="457200" lvl="1" indent="0">
              <a:buSzPts val="2000"/>
              <a:buNone/>
            </a:pPr>
            <a:endParaRPr lang="en-US" sz="2200" dirty="0"/>
          </a:p>
          <a:p>
            <a:pPr marL="457200" lvl="1" indent="0" algn="l" rtl="0">
              <a:lnSpc>
                <a:spcPct val="90000"/>
              </a:lnSpc>
              <a:spcBef>
                <a:spcPts val="50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12" name="Audio 11">
            <a:extLst>
              <a:ext uri="{FF2B5EF4-FFF2-40B4-BE49-F238E27FC236}">
                <a16:creationId xmlns:a16="http://schemas.microsoft.com/office/drawing/2014/main" id="{684B5994-0B2C-7D54-4465-3396393AF1C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0742"/>
    </mc:Choice>
    <mc:Fallback>
      <p:transition spd="slow" advTm="90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83802"/>
            <a:ext cx="5079991" cy="82391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lt1"/>
              </a:buClr>
              <a:buSzPts val="2000"/>
              <a:buNone/>
            </a:pPr>
            <a:r>
              <a:rPr lang="en-US" dirty="0"/>
              <a:t>Act Now</a:t>
            </a:r>
            <a:endParaRPr dirty="0"/>
          </a:p>
        </p:txBody>
      </p:sp>
      <p:sp>
        <p:nvSpPr>
          <p:cNvPr id="3" name="Text Placeholder 2">
            <a:extLst>
              <a:ext uri="{FF2B5EF4-FFF2-40B4-BE49-F238E27FC236}">
                <a16:creationId xmlns:a16="http://schemas.microsoft.com/office/drawing/2014/main" id="{985A7D64-D8CC-006B-2852-F02D41EDB01D}"/>
              </a:ext>
            </a:extLst>
          </p:cNvPr>
          <p:cNvSpPr>
            <a:spLocks noGrp="1"/>
          </p:cNvSpPr>
          <p:nvPr>
            <p:ph type="body" idx="2"/>
          </p:nvPr>
        </p:nvSpPr>
        <p:spPr/>
        <p:txBody>
          <a:bodyPr>
            <a:normAutofit lnSpcReduction="10000"/>
          </a:bodyPr>
          <a:lstStyle/>
          <a:p>
            <a:r>
              <a:rPr lang="en-US" dirty="0"/>
              <a:t>One step ahead of potential attacks.</a:t>
            </a:r>
          </a:p>
          <a:p>
            <a:r>
              <a:rPr lang="en-US" dirty="0"/>
              <a:t>More secured data.</a:t>
            </a:r>
          </a:p>
          <a:p>
            <a:r>
              <a:rPr lang="en-US" dirty="0"/>
              <a:t>Customer satisfaction.</a:t>
            </a:r>
          </a:p>
          <a:p>
            <a:r>
              <a:rPr lang="en-US" dirty="0"/>
              <a:t>Easier implementation of security in the future.</a:t>
            </a:r>
          </a:p>
          <a:p>
            <a:r>
              <a:rPr lang="en-US" dirty="0"/>
              <a:t>Complying with laws, regulations, and standards.</a:t>
            </a:r>
          </a:p>
        </p:txBody>
      </p:sp>
      <p:sp>
        <p:nvSpPr>
          <p:cNvPr id="4" name="Text Placeholder 3">
            <a:extLst>
              <a:ext uri="{FF2B5EF4-FFF2-40B4-BE49-F238E27FC236}">
                <a16:creationId xmlns:a16="http://schemas.microsoft.com/office/drawing/2014/main" id="{0F849401-E573-2D4F-A0FE-5D7870B721C0}"/>
              </a:ext>
            </a:extLst>
          </p:cNvPr>
          <p:cNvSpPr>
            <a:spLocks noGrp="1"/>
          </p:cNvSpPr>
          <p:nvPr>
            <p:ph type="body" idx="3"/>
          </p:nvPr>
        </p:nvSpPr>
        <p:spPr>
          <a:xfrm>
            <a:off x="6400800" y="2057400"/>
            <a:ext cx="5105400" cy="578413"/>
          </a:xfrm>
        </p:spPr>
        <p:txBody>
          <a:bodyPr>
            <a:normAutofit lnSpcReduction="10000"/>
          </a:bodyPr>
          <a:lstStyle/>
          <a:p>
            <a:pPr algn="ctr"/>
            <a:r>
              <a:rPr lang="en-US" dirty="0"/>
              <a:t>Act Later</a:t>
            </a:r>
          </a:p>
        </p:txBody>
      </p:sp>
      <p:sp>
        <p:nvSpPr>
          <p:cNvPr id="5" name="Text Placeholder 4">
            <a:extLst>
              <a:ext uri="{FF2B5EF4-FFF2-40B4-BE49-F238E27FC236}">
                <a16:creationId xmlns:a16="http://schemas.microsoft.com/office/drawing/2014/main" id="{5113AF48-8B42-9033-E280-D1229394AF20}"/>
              </a:ext>
            </a:extLst>
          </p:cNvPr>
          <p:cNvSpPr>
            <a:spLocks noGrp="1"/>
          </p:cNvSpPr>
          <p:nvPr>
            <p:ph type="body" idx="4"/>
          </p:nvPr>
        </p:nvSpPr>
        <p:spPr/>
        <p:txBody>
          <a:bodyPr/>
          <a:lstStyle/>
          <a:p>
            <a:r>
              <a:rPr lang="en-US" dirty="0"/>
              <a:t>Increased risk to data.</a:t>
            </a:r>
          </a:p>
          <a:p>
            <a:r>
              <a:rPr lang="en-US" dirty="0"/>
              <a:t>Potential decrease in company reputation.</a:t>
            </a:r>
          </a:p>
          <a:p>
            <a:r>
              <a:rPr lang="en-US" dirty="0"/>
              <a:t>Lose of customer/consumer trust.</a:t>
            </a:r>
          </a:p>
          <a:p>
            <a:r>
              <a:rPr lang="en-US" dirty="0"/>
              <a:t>Expensive remediation costs.</a:t>
            </a:r>
          </a:p>
          <a:p>
            <a:r>
              <a:rPr lang="en-US" dirty="0"/>
              <a:t>Failure to comply to with laws, regulations, and standards.</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extLst>
              <a:ext uri="{FF2B5EF4-FFF2-40B4-BE49-F238E27FC236}">
                <a16:creationId xmlns:a16="http://schemas.microsoft.com/office/drawing/2014/main" id="{001F2ECA-AC6F-05DE-377A-AB485EE6F0A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405"/>
    </mc:Choice>
    <mc:Fallback>
      <p:transition spd="slow" advTm="83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spcBef>
                <a:spcPts val="0"/>
              </a:spcBef>
              <a:buNone/>
            </a:pPr>
            <a:r>
              <a:rPr lang="en-US" sz="2200" dirty="0"/>
              <a:t>Potential Security Policy Gaps:</a:t>
            </a:r>
          </a:p>
          <a:p>
            <a:pPr marL="914400" lvl="2" indent="0">
              <a:spcBef>
                <a:spcPts val="0"/>
              </a:spcBef>
              <a:buNone/>
            </a:pPr>
            <a:endParaRPr lang="en-US" sz="2200" dirty="0"/>
          </a:p>
          <a:p>
            <a:pPr marL="1257300" lvl="2">
              <a:spcBef>
                <a:spcPts val="0"/>
              </a:spcBef>
            </a:pPr>
            <a:r>
              <a:rPr lang="en-US" sz="2200" dirty="0"/>
              <a:t>Real world testing such as scheduled or non-scheduled penetration testing by employees within the organization or third party companies hired to test the vulnerability of the system.</a:t>
            </a:r>
          </a:p>
          <a:p>
            <a:pPr marL="1257300" lvl="2">
              <a:spcBef>
                <a:spcPts val="0"/>
              </a:spcBef>
            </a:pPr>
            <a:endParaRPr lang="en-US" sz="2200" dirty="0"/>
          </a:p>
          <a:p>
            <a:pPr marL="1257300" lvl="2">
              <a:spcBef>
                <a:spcPts val="0"/>
              </a:spcBef>
            </a:pPr>
            <a:r>
              <a:rPr lang="en-US" sz="2200" dirty="0"/>
              <a:t>Adaptive policy which is subject to review and necessary change every few months to ensure the protection of company assets and information.</a:t>
            </a:r>
          </a:p>
          <a:p>
            <a:pPr marL="1257300" lvl="2">
              <a:spcBef>
                <a:spcPts val="0"/>
              </a:spcBef>
            </a:pPr>
            <a:endParaRPr lang="en-US" sz="2200" dirty="0"/>
          </a:p>
          <a:p>
            <a:pPr marL="1257300" lvl="2">
              <a:spcBef>
                <a:spcPts val="0"/>
              </a:spcBef>
            </a:pPr>
            <a:r>
              <a:rPr lang="en-US" sz="2200" dirty="0"/>
              <a:t>Collaborative effort with figureheads in the software and cybersecurity industries to develop and grow standard/policy. </a:t>
            </a:r>
          </a:p>
          <a:p>
            <a:pPr marL="914400" lvl="2" indent="0">
              <a:spcBef>
                <a:spcPts val="0"/>
              </a:spcBef>
              <a:buNone/>
            </a:pPr>
            <a:endParaRPr lang="en-US" sz="2200" dirty="0"/>
          </a:p>
          <a:p>
            <a:pPr marL="914400" lvl="2" indent="0">
              <a:spcBef>
                <a:spcPts val="0"/>
              </a:spcBef>
              <a:buNone/>
            </a:pPr>
            <a:endParaRPr lang="en-US" sz="2200" dirty="0"/>
          </a:p>
          <a:p>
            <a:pPr marL="1257300" lvl="2">
              <a:spcBef>
                <a:spcPts val="0"/>
              </a:spcBef>
            </a:pPr>
            <a:endParaRPr lang="en-US" sz="2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494B35D9-EBA6-8AC8-FB73-9D4D4AA9C58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254"/>
    </mc:Choice>
    <mc:Fallback>
      <p:transition spd="slow" advTm="60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200000"/>
              </a:lnSpc>
              <a:spcBef>
                <a:spcPts val="0"/>
              </a:spcBef>
              <a:spcAft>
                <a:spcPts val="0"/>
              </a:spcAft>
              <a:buClr>
                <a:schemeClr val="lt1"/>
              </a:buClr>
              <a:buSzPts val="2200"/>
              <a:buChar char="•"/>
            </a:pPr>
            <a:r>
              <a:rPr lang="en-US" dirty="0"/>
              <a:t>Proper planning and assessing</a:t>
            </a:r>
          </a:p>
          <a:p>
            <a:pPr marL="228600" lvl="0" indent="-228600" algn="l" rtl="0">
              <a:lnSpc>
                <a:spcPct val="200000"/>
              </a:lnSpc>
              <a:spcBef>
                <a:spcPts val="0"/>
              </a:spcBef>
              <a:spcAft>
                <a:spcPts val="0"/>
              </a:spcAft>
              <a:buClr>
                <a:schemeClr val="lt1"/>
              </a:buClr>
              <a:buSzPts val="2200"/>
              <a:buChar char="•"/>
            </a:pPr>
            <a:r>
              <a:rPr lang="en-US" dirty="0"/>
              <a:t>Zero Trust</a:t>
            </a:r>
          </a:p>
          <a:p>
            <a:pPr marL="228600" lvl="0" indent="-228600" algn="l" rtl="0">
              <a:lnSpc>
                <a:spcPct val="200000"/>
              </a:lnSpc>
              <a:spcBef>
                <a:spcPts val="0"/>
              </a:spcBef>
              <a:spcAft>
                <a:spcPts val="0"/>
              </a:spcAft>
              <a:buClr>
                <a:schemeClr val="lt1"/>
              </a:buClr>
              <a:buSzPts val="2200"/>
              <a:buChar char="•"/>
            </a:pPr>
            <a:r>
              <a:rPr lang="en-US" dirty="0"/>
              <a:t>Defense in depth</a:t>
            </a:r>
          </a:p>
          <a:p>
            <a:pPr marL="228600" lvl="0" indent="-228600" algn="l" rtl="0">
              <a:lnSpc>
                <a:spcPct val="200000"/>
              </a:lnSpc>
              <a:spcBef>
                <a:spcPts val="0"/>
              </a:spcBef>
              <a:spcAft>
                <a:spcPts val="0"/>
              </a:spcAft>
              <a:buClr>
                <a:schemeClr val="lt1"/>
              </a:buClr>
              <a:buSzPts val="2200"/>
              <a:buChar char="•"/>
            </a:pPr>
            <a:r>
              <a:rPr lang="en-US" dirty="0"/>
              <a:t>Coding standards/policies</a:t>
            </a:r>
          </a:p>
          <a:p>
            <a:pPr marL="228600" lvl="0" indent="-228600" algn="l" rtl="0">
              <a:lnSpc>
                <a:spcPct val="200000"/>
              </a:lnSpc>
              <a:spcBef>
                <a:spcPts val="0"/>
              </a:spcBef>
              <a:spcAft>
                <a:spcPts val="0"/>
              </a:spcAft>
              <a:buClr>
                <a:schemeClr val="lt1"/>
              </a:buClr>
              <a:buSzPts val="2200"/>
              <a:buChar char="•"/>
            </a:pPr>
            <a:r>
              <a:rPr lang="en-US" dirty="0"/>
              <a:t>Combination of manual and automated review</a:t>
            </a:r>
          </a:p>
          <a:p>
            <a:pPr marL="228600" lvl="0" indent="-228600" algn="l" rtl="0">
              <a:lnSpc>
                <a:spcPct val="200000"/>
              </a:lnSpc>
              <a:spcBef>
                <a:spcPts val="0"/>
              </a:spcBef>
              <a:spcAft>
                <a:spcPts val="0"/>
              </a:spcAft>
              <a:buClr>
                <a:schemeClr val="lt1"/>
              </a:buClr>
              <a:buSzPts val="2200"/>
              <a:buChar char="•"/>
            </a:pPr>
            <a:r>
              <a:rPr lang="en-US" dirty="0"/>
              <a:t>Professional and third-party auditing/testing</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0B70E4ED-ECC1-B279-EB22-38E7DC28175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266"/>
    </mc:Choice>
    <mc:Fallback>
      <p:transition spd="slow" advTm="82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114300" indent="0" algn="l">
              <a:lnSpc>
                <a:spcPct val="120000"/>
              </a:lnSpc>
              <a:buNone/>
            </a:pPr>
            <a:r>
              <a:rPr lang="en-US" b="0" i="0" u="none" strike="noStrike" dirty="0">
                <a:solidFill>
                  <a:schemeClr val="bg1"/>
                </a:solidFill>
                <a:effectLst/>
              </a:rPr>
              <a:t>Gillis, A. S. (2023, October 11). </a:t>
            </a:r>
            <a:r>
              <a:rPr lang="en-US" b="0" i="1" u="none" strike="noStrike" dirty="0">
                <a:solidFill>
                  <a:schemeClr val="bg1"/>
                </a:solidFill>
                <a:effectLst/>
              </a:rPr>
              <a:t>What is authentication, Authorization and Accounting?: Definition from TechTarget</a:t>
            </a:r>
            <a:r>
              <a:rPr lang="en-US" b="0" i="0" u="none" strike="noStrike" dirty="0">
                <a:solidFill>
                  <a:schemeClr val="bg1"/>
                </a:solidFill>
                <a:effectLst/>
              </a:rPr>
              <a:t>. Security. https://</a:t>
            </a:r>
            <a:r>
              <a:rPr lang="en-US" b="0" i="0" u="none" strike="noStrike" dirty="0" err="1">
                <a:solidFill>
                  <a:schemeClr val="bg1"/>
                </a:solidFill>
                <a:effectLst/>
              </a:rPr>
              <a:t>www.techtarget.com</a:t>
            </a:r>
            <a:r>
              <a:rPr lang="en-US" b="0" i="0" u="none" strike="noStrike" dirty="0">
                <a:solidFill>
                  <a:schemeClr val="bg1"/>
                </a:solidFill>
                <a:effectLst/>
              </a:rPr>
              <a:t>/</a:t>
            </a:r>
            <a:r>
              <a:rPr lang="en-US" b="0" i="0" u="none" strike="noStrike" dirty="0" err="1">
                <a:solidFill>
                  <a:schemeClr val="bg1"/>
                </a:solidFill>
                <a:effectLst/>
              </a:rPr>
              <a:t>searchsecurity</a:t>
            </a:r>
            <a:r>
              <a:rPr lang="en-US" b="0" i="0" u="none" strike="noStrike" dirty="0">
                <a:solidFill>
                  <a:schemeClr val="bg1"/>
                </a:solidFill>
                <a:effectLst/>
              </a:rPr>
              <a:t>/definition/authentication-authorization-and-accounting </a:t>
            </a:r>
          </a:p>
          <a:p>
            <a:pPr marL="114300" indent="0" algn="l">
              <a:lnSpc>
                <a:spcPct val="120000"/>
              </a:lnSpc>
              <a:buNone/>
            </a:pPr>
            <a:r>
              <a:rPr lang="en-US" b="0" i="0" u="none" strike="noStrike" dirty="0">
                <a:solidFill>
                  <a:schemeClr val="bg1"/>
                </a:solidFill>
                <a:effectLst/>
              </a:rPr>
              <a:t>Raza, M. (n.d.). </a:t>
            </a:r>
            <a:r>
              <a:rPr lang="en-US" b="0" i="1" u="none" strike="noStrike" dirty="0">
                <a:solidFill>
                  <a:schemeClr val="bg1"/>
                </a:solidFill>
                <a:effectLst/>
              </a:rPr>
              <a:t>Encryption explained: At rest, in Transit &amp; end-to-end encryption</a:t>
            </a:r>
            <a:r>
              <a:rPr lang="en-US" b="0" i="0" u="none" strike="noStrike" dirty="0">
                <a:solidFill>
                  <a:schemeClr val="bg1"/>
                </a:solidFill>
                <a:effectLst/>
              </a:rPr>
              <a:t>. Splunk. https://</a:t>
            </a:r>
            <a:r>
              <a:rPr lang="en-US" b="0" i="0" u="none" strike="noStrike" dirty="0" err="1">
                <a:solidFill>
                  <a:schemeClr val="bg1"/>
                </a:solidFill>
                <a:effectLst/>
              </a:rPr>
              <a:t>www.splunk.com</a:t>
            </a:r>
            <a:r>
              <a:rPr lang="en-US" b="0" i="0" u="none" strike="noStrike" dirty="0">
                <a:solidFill>
                  <a:schemeClr val="bg1"/>
                </a:solidFill>
                <a:effectLst/>
              </a:rPr>
              <a:t>/</a:t>
            </a:r>
            <a:r>
              <a:rPr lang="en-US" b="0" i="0" u="none" strike="noStrike" dirty="0" err="1">
                <a:solidFill>
                  <a:schemeClr val="bg1"/>
                </a:solidFill>
                <a:effectLst/>
              </a:rPr>
              <a:t>en_us</a:t>
            </a:r>
            <a:r>
              <a:rPr lang="en-US" b="0" i="0" u="none" strike="noStrike" dirty="0">
                <a:solidFill>
                  <a:schemeClr val="bg1"/>
                </a:solidFill>
                <a:effectLst/>
              </a:rPr>
              <a:t>/blog/learn/end-to-end-</a:t>
            </a:r>
            <a:r>
              <a:rPr lang="en-US" b="0" i="0" u="none" strike="noStrike" dirty="0" err="1">
                <a:solidFill>
                  <a:schemeClr val="bg1"/>
                </a:solidFill>
                <a:effectLst/>
              </a:rPr>
              <a:t>encryption.html</a:t>
            </a:r>
            <a:r>
              <a:rPr lang="en-US" b="0" i="0" u="none" strike="noStrike" dirty="0">
                <a:solidFill>
                  <a:schemeClr val="bg1"/>
                </a:solidFill>
                <a:effectLst/>
              </a:rPr>
              <a:t>#:~:text=Encryption%20at%20Rest%20refers%20to,two%20nodes%20of%20the%20network. </a:t>
            </a:r>
          </a:p>
          <a:p>
            <a:pPr marL="114300" indent="0" algn="l">
              <a:lnSpc>
                <a:spcPct val="120000"/>
              </a:lnSpc>
              <a:buNone/>
            </a:pPr>
            <a:r>
              <a:rPr lang="en-US" b="0" i="0" u="none" strike="noStrike" dirty="0" err="1">
                <a:solidFill>
                  <a:schemeClr val="bg1"/>
                </a:solidFill>
                <a:effectLst/>
              </a:rPr>
              <a:t>Sjelin</a:t>
            </a:r>
            <a:r>
              <a:rPr lang="en-US" b="0" i="0" u="none" strike="noStrike" dirty="0">
                <a:solidFill>
                  <a:schemeClr val="bg1"/>
                </a:solidFill>
                <a:effectLst/>
              </a:rPr>
              <a:t>, N. (2021, May 12). </a:t>
            </a:r>
            <a:r>
              <a:rPr lang="en-US" b="0" i="1" u="none" strike="noStrike" dirty="0">
                <a:solidFill>
                  <a:schemeClr val="bg1"/>
                </a:solidFill>
                <a:effectLst/>
              </a:rPr>
              <a:t>When should you review and update security policies?</a:t>
            </a:r>
            <a:r>
              <a:rPr lang="en-US" b="0" i="0" u="none" strike="noStrike" dirty="0">
                <a:solidFill>
                  <a:schemeClr val="bg1"/>
                </a:solidFill>
                <a:effectLst/>
              </a:rPr>
              <a:t>. CIAS ISAO. https://</a:t>
            </a:r>
            <a:r>
              <a:rPr lang="en-US" b="0" i="0" u="none" strike="noStrike" dirty="0" err="1">
                <a:solidFill>
                  <a:schemeClr val="bg1"/>
                </a:solidFill>
                <a:effectLst/>
              </a:rPr>
              <a:t>ciasisao.org</a:t>
            </a:r>
            <a:r>
              <a:rPr lang="en-US" b="0" i="0" u="none" strike="noStrike" dirty="0">
                <a:solidFill>
                  <a:schemeClr val="bg1"/>
                </a:solidFill>
                <a:effectLst/>
              </a:rPr>
              <a:t>/uncategorized/when-should-you-review-and-update-security-policies/ </a:t>
            </a:r>
          </a:p>
          <a:p>
            <a:pPr marL="114300" indent="0" algn="l">
              <a:lnSpc>
                <a:spcPct val="120000"/>
              </a:lnSpc>
              <a:buNone/>
            </a:pPr>
            <a:r>
              <a:rPr lang="en-US" b="0" i="1" u="none" strike="noStrike" dirty="0">
                <a:solidFill>
                  <a:schemeClr val="bg1"/>
                </a:solidFill>
                <a:effectLst/>
              </a:rPr>
              <a:t>Why it is important to review policies and procedures</a:t>
            </a:r>
            <a:r>
              <a:rPr lang="en-US" b="0" i="0" u="none" strike="noStrike" dirty="0">
                <a:solidFill>
                  <a:schemeClr val="bg1"/>
                </a:solidFill>
                <a:effectLst/>
              </a:rPr>
              <a:t>. </a:t>
            </a:r>
            <a:r>
              <a:rPr lang="en-US" b="0" i="0" u="none" strike="noStrike" dirty="0" err="1">
                <a:solidFill>
                  <a:schemeClr val="bg1"/>
                </a:solidFill>
                <a:effectLst/>
              </a:rPr>
              <a:t>PowerDMS</a:t>
            </a:r>
            <a:r>
              <a:rPr lang="en-US" b="0" i="0" u="none" strike="noStrike" dirty="0">
                <a:solidFill>
                  <a:schemeClr val="bg1"/>
                </a:solidFill>
                <a:effectLst/>
              </a:rPr>
              <a:t>. (n.d.). https://</a:t>
            </a:r>
            <a:r>
              <a:rPr lang="en-US" b="0" i="0" u="none" strike="noStrike" dirty="0" err="1">
                <a:solidFill>
                  <a:schemeClr val="bg1"/>
                </a:solidFill>
                <a:effectLst/>
              </a:rPr>
              <a:t>www.powerdms.com</a:t>
            </a:r>
            <a:r>
              <a:rPr lang="en-US" b="0" i="0" u="none" strike="noStrike" dirty="0">
                <a:solidFill>
                  <a:schemeClr val="bg1"/>
                </a:solidFill>
                <a:effectLst/>
              </a:rPr>
              <a:t>/policy-learning-center/why-it-is-important-to-review-policies-and-procedures#:~:text=Why%20do%20you%20need%20a,can%20result%20in%20inconsistent%20practices. </a:t>
            </a: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id="{77516619-63CC-1CD0-C9BE-724234C4600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72"/>
    </mc:Choice>
    <mc:Fallback>
      <p:transition spd="slow" advTm="3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0" y="2194560"/>
            <a:ext cx="4630817"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Defense in depth is the process of creating multiple layers of security throughout your organization for a well secure system. If more layers exist, then it’ll be a much more difficult for an unauthorized individual to gain access to the system. </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630817"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extLst>
              <a:ext uri="{FF2B5EF4-FFF2-40B4-BE49-F238E27FC236}">
                <a16:creationId xmlns:a16="http://schemas.microsoft.com/office/drawing/2014/main" id="{786DF191-667E-698C-873F-615240F0DDB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977"/>
    </mc:Choice>
    <mc:Fallback>
      <p:transition spd="slow" advTm="43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7D9C13B6-B8DB-6C0A-BAA3-933DA0743A9D}"/>
              </a:ext>
            </a:extLst>
          </p:cNvPr>
          <p:cNvGraphicFramePr>
            <a:graphicFrameLocks noGrp="1"/>
          </p:cNvGraphicFramePr>
          <p:nvPr>
            <p:extLst>
              <p:ext uri="{D42A27DB-BD31-4B8C-83A1-F6EECF244321}">
                <p14:modId xmlns:p14="http://schemas.microsoft.com/office/powerpoint/2010/main" val="2400093310"/>
              </p:ext>
            </p:extLst>
          </p:nvPr>
        </p:nvGraphicFramePr>
        <p:xfrm>
          <a:off x="2661300" y="2057401"/>
          <a:ext cx="6869399" cy="3647363"/>
        </p:xfrm>
        <a:graphic>
          <a:graphicData uri="http://schemas.openxmlformats.org/drawingml/2006/table">
            <a:tbl>
              <a:tblPr firstRow="1" bandRow="1">
                <a:tableStyleId>{802198C4-3087-4945-87E3-76CBB3509B7E}</a:tableStyleId>
              </a:tblPr>
              <a:tblGrid>
                <a:gridCol w="2289800">
                  <a:extLst>
                    <a:ext uri="{9D8B030D-6E8A-4147-A177-3AD203B41FA5}">
                      <a16:colId xmlns:a16="http://schemas.microsoft.com/office/drawing/2014/main" val="3278687737"/>
                    </a:ext>
                  </a:extLst>
                </a:gridCol>
                <a:gridCol w="2279332">
                  <a:extLst>
                    <a:ext uri="{9D8B030D-6E8A-4147-A177-3AD203B41FA5}">
                      <a16:colId xmlns:a16="http://schemas.microsoft.com/office/drawing/2014/main" val="929230419"/>
                    </a:ext>
                  </a:extLst>
                </a:gridCol>
                <a:gridCol w="2300267">
                  <a:extLst>
                    <a:ext uri="{9D8B030D-6E8A-4147-A177-3AD203B41FA5}">
                      <a16:colId xmlns:a16="http://schemas.microsoft.com/office/drawing/2014/main" val="1365587672"/>
                    </a:ext>
                  </a:extLst>
                </a:gridCol>
              </a:tblGrid>
              <a:tr h="435202">
                <a:tc rowSpan="2">
                  <a:txBody>
                    <a:bodyPr/>
                    <a:lstStyle/>
                    <a:p>
                      <a:r>
                        <a:rPr lang="en-US" sz="2000" dirty="0">
                          <a:solidFill>
                            <a:schemeClr val="bg1"/>
                          </a:solidFill>
                        </a:rPr>
                        <a:t>Likelihood</a:t>
                      </a:r>
                    </a:p>
                  </a:txBody>
                  <a:tcPr>
                    <a:solidFill>
                      <a:schemeClr val="bg2"/>
                    </a:solidFill>
                  </a:tcPr>
                </a:tc>
                <a:tc>
                  <a:txBody>
                    <a:bodyPr/>
                    <a:lstStyle/>
                    <a:p>
                      <a:r>
                        <a:rPr lang="en-US" dirty="0">
                          <a:solidFill>
                            <a:schemeClr val="bg1"/>
                          </a:solidFill>
                        </a:rPr>
                        <a:t>Severity</a:t>
                      </a:r>
                    </a:p>
                  </a:txBody>
                  <a:tcPr>
                    <a:solidFill>
                      <a:schemeClr val="bg2"/>
                    </a:solidFill>
                  </a:tcPr>
                </a:tc>
                <a:tc>
                  <a:txBody>
                    <a:bodyPr/>
                    <a:lstStyle/>
                    <a:p>
                      <a:pPr algn="ctr"/>
                      <a:r>
                        <a:rPr lang="en-US" dirty="0">
                          <a:solidFill>
                            <a:schemeClr val="bg1"/>
                          </a:solidFill>
                        </a:rPr>
                        <a:t>Severity</a:t>
                      </a:r>
                    </a:p>
                  </a:txBody>
                  <a:tcPr>
                    <a:solidFill>
                      <a:schemeClr val="bg2"/>
                    </a:solidFill>
                  </a:tcPr>
                </a:tc>
                <a:extLst>
                  <a:ext uri="{0D108BD9-81ED-4DB2-BD59-A6C34878D82A}">
                    <a16:rowId xmlns:a16="http://schemas.microsoft.com/office/drawing/2014/main" val="1120127375"/>
                  </a:ext>
                </a:extLst>
              </a:tr>
              <a:tr h="435202">
                <a:tc vMerge="1">
                  <a:txBody>
                    <a:bodyPr/>
                    <a:lstStyle/>
                    <a:p>
                      <a:endParaRPr lang="en-US"/>
                    </a:p>
                  </a:txBody>
                  <a:tcPr/>
                </a:tc>
                <a:tc>
                  <a:txBody>
                    <a:bodyPr/>
                    <a:lstStyle/>
                    <a:p>
                      <a:r>
                        <a:rPr lang="en-US" dirty="0">
                          <a:solidFill>
                            <a:schemeClr val="tx1"/>
                          </a:solidFill>
                        </a:rPr>
                        <a:t>Low</a:t>
                      </a:r>
                    </a:p>
                  </a:txBody>
                  <a:tcPr>
                    <a:solidFill>
                      <a:srgbClr val="FFFF00"/>
                    </a:solidFill>
                  </a:tcPr>
                </a:tc>
                <a:tc>
                  <a:txBody>
                    <a:bodyPr/>
                    <a:lstStyle/>
                    <a:p>
                      <a:r>
                        <a:rPr lang="en-US" dirty="0">
                          <a:solidFill>
                            <a:schemeClr val="tx1"/>
                          </a:solidFill>
                        </a:rPr>
                        <a:t>High</a:t>
                      </a:r>
                    </a:p>
                  </a:txBody>
                  <a:tcPr>
                    <a:solidFill>
                      <a:schemeClr val="accent1"/>
                    </a:solidFill>
                  </a:tcPr>
                </a:tc>
                <a:extLst>
                  <a:ext uri="{0D108BD9-81ED-4DB2-BD59-A6C34878D82A}">
                    <a16:rowId xmlns:a16="http://schemas.microsoft.com/office/drawing/2014/main" val="2705685625"/>
                  </a:ext>
                </a:extLst>
              </a:tr>
              <a:tr h="1036153">
                <a:tc>
                  <a:txBody>
                    <a:bodyPr/>
                    <a:lstStyle/>
                    <a:p>
                      <a:r>
                        <a:rPr lang="en-US" sz="2000" dirty="0">
                          <a:solidFill>
                            <a:schemeClr val="bg1"/>
                          </a:solidFill>
                        </a:rPr>
                        <a:t>Likely</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effectLst/>
                        </a:rPr>
                        <a:t>STD-003-CLG</a:t>
                      </a:r>
                      <a:endParaRPr lang="en-US" sz="1400" dirty="0">
                        <a:solidFill>
                          <a:schemeClr val="tx1"/>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effectLst/>
                        </a:rPr>
                        <a:t>STD-007-CPP</a:t>
                      </a:r>
                      <a:endParaRPr lang="en-US" sz="1400" dirty="0">
                        <a:solidFill>
                          <a:schemeClr val="tx1"/>
                        </a:solidFill>
                        <a:effectLst/>
                        <a:latin typeface="Times New Roman" panose="02020603050405020304" pitchFamily="18" charset="0"/>
                        <a:ea typeface="Times New Roman" panose="02020603050405020304" pitchFamily="18" charset="0"/>
                      </a:endParaRPr>
                    </a:p>
                    <a:p>
                      <a:endParaRPr lang="en-US" dirty="0">
                        <a:solidFill>
                          <a:schemeClr val="tx1"/>
                        </a:solidFill>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effectLst/>
                        </a:rPr>
                        <a:t>STD-009-CLG</a:t>
                      </a:r>
                      <a:endParaRPr lang="en-US" sz="1400" dirty="0">
                        <a:solidFill>
                          <a:schemeClr val="tx1"/>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effectLst/>
                        </a:rPr>
                        <a:t>STD-008-CPP</a:t>
                      </a:r>
                      <a:endParaRPr lang="en-US" sz="1400" dirty="0">
                        <a:solidFill>
                          <a:schemeClr val="tx1"/>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effectLst/>
                        </a:rPr>
                        <a:t>STD-004-CPP</a:t>
                      </a:r>
                      <a:endParaRPr lang="en-US" sz="1400" dirty="0">
                        <a:solidFill>
                          <a:schemeClr val="tx1"/>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effectLst/>
                        </a:rPr>
                        <a:t>STD-005-CPP</a:t>
                      </a:r>
                      <a:endParaRPr lang="en-US" sz="1400" dirty="0">
                        <a:solidFill>
                          <a:schemeClr val="tx1"/>
                        </a:solidFill>
                        <a:effectLst/>
                        <a:latin typeface="Times New Roman" panose="02020603050405020304" pitchFamily="18" charset="0"/>
                        <a:ea typeface="Times New Roman" panose="02020603050405020304" pitchFamily="18" charset="0"/>
                      </a:endParaRPr>
                    </a:p>
                  </a:txBody>
                  <a:tcPr>
                    <a:solidFill>
                      <a:schemeClr val="accent1"/>
                    </a:solidFill>
                  </a:tcPr>
                </a:tc>
                <a:extLst>
                  <a:ext uri="{0D108BD9-81ED-4DB2-BD59-A6C34878D82A}">
                    <a16:rowId xmlns:a16="http://schemas.microsoft.com/office/drawing/2014/main" val="2394529237"/>
                  </a:ext>
                </a:extLst>
              </a:tr>
              <a:tr h="870403">
                <a:tc>
                  <a:txBody>
                    <a:bodyPr/>
                    <a:lstStyle/>
                    <a:p>
                      <a:r>
                        <a:rPr lang="en-US" sz="2000" dirty="0">
                          <a:solidFill>
                            <a:schemeClr val="bg1"/>
                          </a:solidFill>
                        </a:rPr>
                        <a:t>Probable</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effectLst/>
                        </a:rPr>
                        <a:t>STD-010-CPP</a:t>
                      </a:r>
                      <a:endParaRPr lang="en-US" sz="1400" dirty="0">
                        <a:solidFill>
                          <a:schemeClr val="tx1"/>
                        </a:solidFill>
                        <a:effectLst/>
                        <a:latin typeface="Times New Roman" panose="02020603050405020304" pitchFamily="18" charset="0"/>
                        <a:ea typeface="Times New Roman" panose="02020603050405020304" pitchFamily="18" charset="0"/>
                      </a:endParaRPr>
                    </a:p>
                    <a:p>
                      <a:endParaRPr lang="en-US" dirty="0">
                        <a:solidFill>
                          <a:schemeClr val="tx1"/>
                        </a:solidFill>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effectLst/>
                        </a:rPr>
                        <a:t>STD-002-CPP</a:t>
                      </a:r>
                      <a:endParaRPr lang="en-US" sz="1400" dirty="0">
                        <a:solidFill>
                          <a:schemeClr val="tx1"/>
                        </a:solidFill>
                        <a:effectLst/>
                        <a:latin typeface="Times New Roman" panose="02020603050405020304" pitchFamily="18" charset="0"/>
                        <a:ea typeface="Times New Roman" panose="02020603050405020304" pitchFamily="18" charset="0"/>
                      </a:endParaRPr>
                    </a:p>
                  </a:txBody>
                  <a:tcPr>
                    <a:solidFill>
                      <a:schemeClr val="accent1"/>
                    </a:solidFill>
                  </a:tcPr>
                </a:tc>
                <a:extLst>
                  <a:ext uri="{0D108BD9-81ED-4DB2-BD59-A6C34878D82A}">
                    <a16:rowId xmlns:a16="http://schemas.microsoft.com/office/drawing/2014/main" val="2397574698"/>
                  </a:ext>
                </a:extLst>
              </a:tr>
              <a:tr h="870403">
                <a:tc>
                  <a:txBody>
                    <a:bodyPr/>
                    <a:lstStyle/>
                    <a:p>
                      <a:r>
                        <a:rPr lang="en-US" sz="2000" dirty="0">
                          <a:solidFill>
                            <a:schemeClr val="bg1"/>
                          </a:solidFill>
                        </a:rPr>
                        <a:t>Unlikely</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effectLst/>
                        </a:rPr>
                        <a:t>STD-006-CLG</a:t>
                      </a:r>
                      <a:endParaRPr lang="en-US" sz="1400" dirty="0">
                        <a:solidFill>
                          <a:schemeClr val="tx1"/>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effectLst/>
                        </a:rPr>
                        <a:t>STD-001-CPP</a:t>
                      </a:r>
                      <a:endParaRPr lang="en-US" sz="1400" dirty="0">
                        <a:solidFill>
                          <a:schemeClr val="tx1"/>
                        </a:solidFill>
                        <a:effectLst/>
                        <a:latin typeface="Times New Roman" panose="02020603050405020304" pitchFamily="18" charset="0"/>
                        <a:ea typeface="Times New Roman" panose="02020603050405020304" pitchFamily="18" charset="0"/>
                      </a:endParaRPr>
                    </a:p>
                    <a:p>
                      <a:endParaRPr lang="en-US" dirty="0">
                        <a:solidFill>
                          <a:schemeClr val="tx1"/>
                        </a:solidFill>
                      </a:endParaRPr>
                    </a:p>
                  </a:txBody>
                  <a:tcPr>
                    <a:solidFill>
                      <a:srgbClr val="FFFF00"/>
                    </a:solidFill>
                  </a:tcPr>
                </a:tc>
                <a:tc>
                  <a:txBody>
                    <a:bodyPr/>
                    <a:lstStyle/>
                    <a:p>
                      <a:endParaRPr lang="en-US" dirty="0">
                        <a:solidFill>
                          <a:schemeClr val="tx1"/>
                        </a:solidFill>
                      </a:endParaRPr>
                    </a:p>
                  </a:txBody>
                  <a:tcPr>
                    <a:solidFill>
                      <a:schemeClr val="accent1"/>
                    </a:solidFill>
                  </a:tcPr>
                </a:tc>
                <a:extLst>
                  <a:ext uri="{0D108BD9-81ED-4DB2-BD59-A6C34878D82A}">
                    <a16:rowId xmlns:a16="http://schemas.microsoft.com/office/drawing/2014/main" val="1238828165"/>
                  </a:ext>
                </a:extLst>
              </a:tr>
            </a:tbl>
          </a:graphicData>
        </a:graphic>
      </p:graphicFrame>
      <p:pic>
        <p:nvPicPr>
          <p:cNvPr id="12" name="Audio 11">
            <a:extLst>
              <a:ext uri="{FF2B5EF4-FFF2-40B4-BE49-F238E27FC236}">
                <a16:creationId xmlns:a16="http://schemas.microsoft.com/office/drawing/2014/main" id="{5694DEC6-83B1-0E65-2BC1-5F4200336E8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056"/>
    </mc:Choice>
    <mc:Fallback>
      <p:transition spd="slow" advTm="22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D5CB409B-D1CC-41A6-CD3B-2EF21705C8D7}"/>
              </a:ext>
            </a:extLst>
          </p:cNvPr>
          <p:cNvGraphicFramePr>
            <a:graphicFrameLocks noGrp="1"/>
          </p:cNvGraphicFramePr>
          <p:nvPr>
            <p:extLst>
              <p:ext uri="{D42A27DB-BD31-4B8C-83A1-F6EECF244321}">
                <p14:modId xmlns:p14="http://schemas.microsoft.com/office/powerpoint/2010/main" val="2499140925"/>
              </p:ext>
            </p:extLst>
          </p:nvPr>
        </p:nvGraphicFramePr>
        <p:xfrm>
          <a:off x="2032000" y="1862772"/>
          <a:ext cx="8128000" cy="4079240"/>
        </p:xfrm>
        <a:graphic>
          <a:graphicData uri="http://schemas.openxmlformats.org/drawingml/2006/table">
            <a:tbl>
              <a:tblPr firstRow="1" bandRow="1">
                <a:tableStyleId>{802198C4-3087-4945-87E3-76CBB3509B7E}</a:tableStyleId>
              </a:tblPr>
              <a:tblGrid>
                <a:gridCol w="4064000">
                  <a:extLst>
                    <a:ext uri="{9D8B030D-6E8A-4147-A177-3AD203B41FA5}">
                      <a16:colId xmlns:a16="http://schemas.microsoft.com/office/drawing/2014/main" val="3077812384"/>
                    </a:ext>
                  </a:extLst>
                </a:gridCol>
                <a:gridCol w="4064000">
                  <a:extLst>
                    <a:ext uri="{9D8B030D-6E8A-4147-A177-3AD203B41FA5}">
                      <a16:colId xmlns:a16="http://schemas.microsoft.com/office/drawing/2014/main" val="2032805939"/>
                    </a:ext>
                  </a:extLst>
                </a:gridCol>
              </a:tblGrid>
              <a:tr h="370840">
                <a:tc>
                  <a:txBody>
                    <a:bodyPr/>
                    <a:lstStyle/>
                    <a:p>
                      <a:pPr algn="ctr"/>
                      <a:r>
                        <a:rPr lang="en-US" dirty="0">
                          <a:solidFill>
                            <a:schemeClr val="bg1"/>
                          </a:solidFill>
                        </a:rPr>
                        <a:t>Security Principles</a:t>
                      </a:r>
                    </a:p>
                  </a:txBody>
                  <a:tcPr/>
                </a:tc>
                <a:tc>
                  <a:txBody>
                    <a:bodyPr/>
                    <a:lstStyle/>
                    <a:p>
                      <a:pPr algn="ctr"/>
                      <a:r>
                        <a:rPr lang="en-US" dirty="0">
                          <a:solidFill>
                            <a:schemeClr val="bg1"/>
                          </a:solidFill>
                        </a:rPr>
                        <a:t>Coding Standards</a:t>
                      </a:r>
                    </a:p>
                  </a:txBody>
                  <a:tcPr/>
                </a:tc>
                <a:extLst>
                  <a:ext uri="{0D108BD9-81ED-4DB2-BD59-A6C34878D82A}">
                    <a16:rowId xmlns:a16="http://schemas.microsoft.com/office/drawing/2014/main" val="3611846124"/>
                  </a:ext>
                </a:extLst>
              </a:tr>
              <a:tr h="370840">
                <a:tc>
                  <a:txBody>
                    <a:bodyPr/>
                    <a:lstStyle/>
                    <a:p>
                      <a:pPr algn="l"/>
                      <a:r>
                        <a:rPr lang="en-US" dirty="0">
                          <a:solidFill>
                            <a:schemeClr val="bg1"/>
                          </a:solidFill>
                        </a:rPr>
                        <a:t>Valid Input Data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effectLst/>
                        </a:rPr>
                        <a:t>STD-009-CLG</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2876685745"/>
                  </a:ext>
                </a:extLst>
              </a:tr>
              <a:tr h="370840">
                <a:tc>
                  <a:txBody>
                    <a:bodyPr/>
                    <a:lstStyle/>
                    <a:p>
                      <a:pPr algn="l"/>
                      <a:r>
                        <a:rPr lang="en-US" dirty="0">
                          <a:solidFill>
                            <a:schemeClr val="bg1"/>
                          </a:solidFill>
                        </a:rPr>
                        <a:t>Head Compiler Warnings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effectLst/>
                        </a:rPr>
                        <a:t>STD-002-CPP</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2320093837"/>
                  </a:ext>
                </a:extLst>
              </a:tr>
              <a:tr h="370840">
                <a:tc>
                  <a:txBody>
                    <a:bodyPr/>
                    <a:lstStyle/>
                    <a:p>
                      <a:pPr algn="l"/>
                      <a:r>
                        <a:rPr lang="en-US" dirty="0">
                          <a:solidFill>
                            <a:schemeClr val="bg1"/>
                          </a:solidFill>
                        </a:rPr>
                        <a:t>Architect and Design for Security Policies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effectLst/>
                        </a:rPr>
                        <a:t>STD-004-CPP</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64771883"/>
                  </a:ext>
                </a:extLst>
              </a:tr>
              <a:tr h="370840">
                <a:tc>
                  <a:txBody>
                    <a:bodyPr/>
                    <a:lstStyle/>
                    <a:p>
                      <a:pPr algn="l"/>
                      <a:r>
                        <a:rPr lang="en-US" dirty="0">
                          <a:solidFill>
                            <a:schemeClr val="bg1"/>
                          </a:solidFill>
                        </a:rPr>
                        <a:t>Keep It Simple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effectLst/>
                        </a:rPr>
                        <a:t>STD-001-CPP</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773454224"/>
                  </a:ext>
                </a:extLst>
              </a:tr>
              <a:tr h="370840">
                <a:tc>
                  <a:txBody>
                    <a:bodyPr/>
                    <a:lstStyle/>
                    <a:p>
                      <a:pPr algn="l"/>
                      <a:r>
                        <a:rPr lang="en-US" dirty="0">
                          <a:solidFill>
                            <a:schemeClr val="bg1"/>
                          </a:solidFill>
                        </a:rPr>
                        <a:t>Default and Deny</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effectLst/>
                        </a:rPr>
                        <a:t>STD-003-CLG</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389063460"/>
                  </a:ext>
                </a:extLst>
              </a:tr>
              <a:tr h="370840">
                <a:tc>
                  <a:txBody>
                    <a:bodyPr/>
                    <a:lstStyle/>
                    <a:p>
                      <a:pPr algn="l"/>
                      <a:r>
                        <a:rPr lang="en-US" dirty="0">
                          <a:solidFill>
                            <a:schemeClr val="bg1"/>
                          </a:solidFill>
                        </a:rPr>
                        <a:t>Adhere to the Principle of Least Privilege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effectLst/>
                        </a:rPr>
                        <a:t>STD-008-CPP</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1384673508"/>
                  </a:ext>
                </a:extLst>
              </a:tr>
              <a:tr h="370840">
                <a:tc>
                  <a:txBody>
                    <a:bodyPr/>
                    <a:lstStyle/>
                    <a:p>
                      <a:pPr algn="l"/>
                      <a:r>
                        <a:rPr lang="en-US" dirty="0">
                          <a:solidFill>
                            <a:schemeClr val="bg1"/>
                          </a:solidFill>
                        </a:rPr>
                        <a:t>Sanitize Data Sent to Other Systems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effectLst/>
                        </a:rPr>
                        <a:t>STD-005-CPP</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3623013882"/>
                  </a:ext>
                </a:extLst>
              </a:tr>
              <a:tr h="370840">
                <a:tc>
                  <a:txBody>
                    <a:bodyPr/>
                    <a:lstStyle/>
                    <a:p>
                      <a:pPr algn="l"/>
                      <a:r>
                        <a:rPr lang="en-US" dirty="0">
                          <a:solidFill>
                            <a:schemeClr val="bg1"/>
                          </a:solidFill>
                        </a:rPr>
                        <a:t>Practice Defense in Depth</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effectLst/>
                        </a:rPr>
                        <a:t>STD-006-CLG</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2756303689"/>
                  </a:ext>
                </a:extLst>
              </a:tr>
              <a:tr h="370840">
                <a:tc>
                  <a:txBody>
                    <a:bodyPr/>
                    <a:lstStyle/>
                    <a:p>
                      <a:pPr algn="l"/>
                      <a:r>
                        <a:rPr lang="en-US" dirty="0">
                          <a:solidFill>
                            <a:schemeClr val="bg1"/>
                          </a:solidFill>
                        </a:rPr>
                        <a:t>Use Effective Quality Assurance Techniques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effectLst/>
                        </a:rPr>
                        <a:t>STD-010-CPP</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789835890"/>
                  </a:ext>
                </a:extLst>
              </a:tr>
              <a:tr h="370840">
                <a:tc>
                  <a:txBody>
                    <a:bodyPr/>
                    <a:lstStyle/>
                    <a:p>
                      <a:pPr algn="l"/>
                      <a:r>
                        <a:rPr lang="en-US" dirty="0">
                          <a:solidFill>
                            <a:schemeClr val="bg1"/>
                          </a:solidFill>
                        </a:rPr>
                        <a:t>Adopt a Secure Coding Standard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effectLst/>
                        </a:rPr>
                        <a:t>STD-007-CPP</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3346953784"/>
                  </a:ext>
                </a:extLst>
              </a:tr>
            </a:tbl>
          </a:graphicData>
        </a:graphic>
      </p:graphicFrame>
      <p:pic>
        <p:nvPicPr>
          <p:cNvPr id="10" name="Audio 9">
            <a:extLst>
              <a:ext uri="{FF2B5EF4-FFF2-40B4-BE49-F238E27FC236}">
                <a16:creationId xmlns:a16="http://schemas.microsoft.com/office/drawing/2014/main" id="{E47A6D7D-C134-1347-718A-498A80D689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569"/>
    </mc:Choice>
    <mc:Fallback>
      <p:transition spd="slow" advTm="3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56A09BCE-17F5-5F51-42D2-D1542E40C557}"/>
              </a:ext>
            </a:extLst>
          </p:cNvPr>
          <p:cNvGraphicFramePr>
            <a:graphicFrameLocks noGrp="1"/>
          </p:cNvGraphicFramePr>
          <p:nvPr>
            <p:extLst>
              <p:ext uri="{D42A27DB-BD31-4B8C-83A1-F6EECF244321}">
                <p14:modId xmlns:p14="http://schemas.microsoft.com/office/powerpoint/2010/main" val="2771115873"/>
              </p:ext>
            </p:extLst>
          </p:nvPr>
        </p:nvGraphicFramePr>
        <p:xfrm>
          <a:off x="1790700" y="1882091"/>
          <a:ext cx="8610600" cy="4664468"/>
        </p:xfrm>
        <a:graphic>
          <a:graphicData uri="http://schemas.openxmlformats.org/drawingml/2006/table">
            <a:tbl>
              <a:tblPr firstRow="1" firstCol="1" bandRow="1">
                <a:tableStyleId>{802198C4-3087-4945-87E3-76CBB3509B7E}</a:tableStyleId>
              </a:tblPr>
              <a:tblGrid>
                <a:gridCol w="2072927">
                  <a:extLst>
                    <a:ext uri="{9D8B030D-6E8A-4147-A177-3AD203B41FA5}">
                      <a16:colId xmlns:a16="http://schemas.microsoft.com/office/drawing/2014/main" val="1874067921"/>
                    </a:ext>
                  </a:extLst>
                </a:gridCol>
                <a:gridCol w="1136952">
                  <a:extLst>
                    <a:ext uri="{9D8B030D-6E8A-4147-A177-3AD203B41FA5}">
                      <a16:colId xmlns:a16="http://schemas.microsoft.com/office/drawing/2014/main" val="983914473"/>
                    </a:ext>
                  </a:extLst>
                </a:gridCol>
                <a:gridCol w="1432872">
                  <a:extLst>
                    <a:ext uri="{9D8B030D-6E8A-4147-A177-3AD203B41FA5}">
                      <a16:colId xmlns:a16="http://schemas.microsoft.com/office/drawing/2014/main" val="2578427522"/>
                    </a:ext>
                  </a:extLst>
                </a:gridCol>
                <a:gridCol w="1853387">
                  <a:extLst>
                    <a:ext uri="{9D8B030D-6E8A-4147-A177-3AD203B41FA5}">
                      <a16:colId xmlns:a16="http://schemas.microsoft.com/office/drawing/2014/main" val="2337523520"/>
                    </a:ext>
                  </a:extLst>
                </a:gridCol>
                <a:gridCol w="1183677">
                  <a:extLst>
                    <a:ext uri="{9D8B030D-6E8A-4147-A177-3AD203B41FA5}">
                      <a16:colId xmlns:a16="http://schemas.microsoft.com/office/drawing/2014/main" val="3836153924"/>
                    </a:ext>
                  </a:extLst>
                </a:gridCol>
                <a:gridCol w="930785">
                  <a:extLst>
                    <a:ext uri="{9D8B030D-6E8A-4147-A177-3AD203B41FA5}">
                      <a16:colId xmlns:a16="http://schemas.microsoft.com/office/drawing/2014/main" val="2604949901"/>
                    </a:ext>
                  </a:extLst>
                </a:gridCol>
              </a:tblGrid>
              <a:tr h="246949">
                <a:tc>
                  <a:txBody>
                    <a:bodyPr/>
                    <a:lstStyle/>
                    <a:p>
                      <a:pPr marL="0" marR="0" algn="ctr">
                        <a:spcBef>
                          <a:spcPts val="0"/>
                        </a:spcBef>
                        <a:spcAft>
                          <a:spcPts val="0"/>
                        </a:spcAft>
                      </a:pPr>
                      <a:r>
                        <a:rPr lang="en-US" sz="1600" dirty="0">
                          <a:solidFill>
                            <a:schemeClr val="bg1"/>
                          </a:solidFill>
                          <a:effectLst/>
                        </a:rPr>
                        <a:t>Rule</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Severity</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solidFill>
                            <a:schemeClr val="bg1"/>
                          </a:solidFill>
                          <a:effectLst/>
                        </a:rPr>
                        <a:t>Likelihood</a:t>
                      </a:r>
                      <a:endParaRPr lang="en-US" sz="16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solidFill>
                            <a:schemeClr val="bg1"/>
                          </a:solidFill>
                          <a:effectLst/>
                        </a:rPr>
                        <a:t>Remediation Cost</a:t>
                      </a:r>
                      <a:endParaRPr lang="en-US" sz="16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solidFill>
                            <a:schemeClr val="bg1"/>
                          </a:solidFill>
                          <a:effectLst/>
                        </a:rPr>
                        <a:t>Priority</a:t>
                      </a:r>
                      <a:endParaRPr lang="en-US" sz="16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Level</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45177265"/>
                  </a:ext>
                </a:extLst>
              </a:tr>
              <a:tr h="402287">
                <a:tc>
                  <a:txBody>
                    <a:bodyPr/>
                    <a:lstStyle/>
                    <a:p>
                      <a:pPr marL="0" marR="0" algn="ctr">
                        <a:spcBef>
                          <a:spcPts val="0"/>
                        </a:spcBef>
                        <a:spcAft>
                          <a:spcPts val="0"/>
                        </a:spcAft>
                      </a:pPr>
                      <a:r>
                        <a:rPr lang="en-US" sz="1600" dirty="0">
                          <a:solidFill>
                            <a:schemeClr val="bg1"/>
                          </a:solidFill>
                          <a:effectLst/>
                        </a:rPr>
                        <a:t>STD-009-CLG</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Likely</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 (9)</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2</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22037954"/>
                  </a:ext>
                </a:extLst>
              </a:tr>
              <a:tr h="445853">
                <a:tc>
                  <a:txBody>
                    <a:bodyPr/>
                    <a:lstStyle/>
                    <a:p>
                      <a:pPr marL="0" marR="0" algn="ctr">
                        <a:spcBef>
                          <a:spcPts val="0"/>
                        </a:spcBef>
                        <a:spcAft>
                          <a:spcPts val="0"/>
                        </a:spcAft>
                      </a:pPr>
                      <a:r>
                        <a:rPr lang="en-US" sz="1600" dirty="0">
                          <a:solidFill>
                            <a:schemeClr val="bg1"/>
                          </a:solidFill>
                          <a:effectLst/>
                        </a:rPr>
                        <a:t>STD-008-CPP</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Likely</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Medium</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 (18)</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1</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4262610"/>
                  </a:ext>
                </a:extLst>
              </a:tr>
              <a:tr h="448408">
                <a:tc>
                  <a:txBody>
                    <a:bodyPr/>
                    <a:lstStyle/>
                    <a:p>
                      <a:pPr marL="0" marR="0" algn="ctr">
                        <a:spcBef>
                          <a:spcPts val="0"/>
                        </a:spcBef>
                        <a:spcAft>
                          <a:spcPts val="0"/>
                        </a:spcAft>
                      </a:pPr>
                      <a:r>
                        <a:rPr lang="en-US" sz="1600" dirty="0">
                          <a:solidFill>
                            <a:schemeClr val="bg1"/>
                          </a:solidFill>
                          <a:effectLst/>
                        </a:rPr>
                        <a:t>STD-004-CPP</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Likely</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Medium</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 (18)</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1</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98804449"/>
                  </a:ext>
                </a:extLst>
              </a:tr>
              <a:tr h="445853">
                <a:tc>
                  <a:txBody>
                    <a:bodyPr/>
                    <a:lstStyle/>
                    <a:p>
                      <a:pPr marL="0" marR="0" algn="ctr">
                        <a:spcBef>
                          <a:spcPts val="0"/>
                        </a:spcBef>
                        <a:spcAft>
                          <a:spcPts val="0"/>
                        </a:spcAft>
                      </a:pPr>
                      <a:r>
                        <a:rPr lang="en-US" sz="1600" dirty="0">
                          <a:solidFill>
                            <a:schemeClr val="bg1"/>
                          </a:solidFill>
                          <a:effectLst/>
                        </a:rPr>
                        <a:t>STD-005-CPP</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Likely</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Medium</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 (18)</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1</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58061548"/>
                  </a:ext>
                </a:extLst>
              </a:tr>
              <a:tr h="445853">
                <a:tc>
                  <a:txBody>
                    <a:bodyPr/>
                    <a:lstStyle/>
                    <a:p>
                      <a:pPr marL="0" marR="0" algn="ctr">
                        <a:spcBef>
                          <a:spcPts val="0"/>
                        </a:spcBef>
                        <a:spcAft>
                          <a:spcPts val="0"/>
                        </a:spcAft>
                      </a:pPr>
                      <a:r>
                        <a:rPr lang="en-US" sz="1600" dirty="0">
                          <a:solidFill>
                            <a:schemeClr val="bg1"/>
                          </a:solidFill>
                          <a:effectLst/>
                        </a:rPr>
                        <a:t>STD-002-CPP</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Probable</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Medium</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 (12)</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1</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69197096"/>
                  </a:ext>
                </a:extLst>
              </a:tr>
              <a:tr h="445853">
                <a:tc>
                  <a:txBody>
                    <a:bodyPr/>
                    <a:lstStyle/>
                    <a:p>
                      <a:pPr marL="0" marR="0" algn="ctr">
                        <a:spcBef>
                          <a:spcPts val="0"/>
                        </a:spcBef>
                        <a:spcAft>
                          <a:spcPts val="0"/>
                        </a:spcAft>
                      </a:pPr>
                      <a:r>
                        <a:rPr lang="en-US" sz="1600" dirty="0">
                          <a:solidFill>
                            <a:schemeClr val="bg1"/>
                          </a:solidFill>
                          <a:effectLst/>
                        </a:rPr>
                        <a:t>STD-003-CLG</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Low</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Likely</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Low</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 (9)</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2</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92981786"/>
                  </a:ext>
                </a:extLst>
              </a:tr>
              <a:tr h="445853">
                <a:tc>
                  <a:txBody>
                    <a:bodyPr/>
                    <a:lstStyle/>
                    <a:p>
                      <a:pPr marL="0" marR="0" algn="ctr">
                        <a:spcBef>
                          <a:spcPts val="0"/>
                        </a:spcBef>
                        <a:spcAft>
                          <a:spcPts val="0"/>
                        </a:spcAft>
                      </a:pPr>
                      <a:r>
                        <a:rPr lang="en-US" sz="1600" dirty="0">
                          <a:solidFill>
                            <a:schemeClr val="bg1"/>
                          </a:solidFill>
                          <a:effectLst/>
                        </a:rPr>
                        <a:t>STD-007-CPP</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Low</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Likely</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Low</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 (9)</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2</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72549795"/>
                  </a:ext>
                </a:extLst>
              </a:tr>
              <a:tr h="445853">
                <a:tc>
                  <a:txBody>
                    <a:bodyPr/>
                    <a:lstStyle/>
                    <a:p>
                      <a:pPr marL="0" marR="0" algn="ctr">
                        <a:spcBef>
                          <a:spcPts val="0"/>
                        </a:spcBef>
                        <a:spcAft>
                          <a:spcPts val="0"/>
                        </a:spcAft>
                      </a:pPr>
                      <a:r>
                        <a:rPr lang="en-US" sz="1600" dirty="0">
                          <a:solidFill>
                            <a:schemeClr val="bg1"/>
                          </a:solidFill>
                          <a:effectLst/>
                        </a:rPr>
                        <a:t>STD-010-CPP</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Low</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Probable</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Medium</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Low (4)</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3</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11438533"/>
                  </a:ext>
                </a:extLst>
              </a:tr>
              <a:tr h="445853">
                <a:tc>
                  <a:txBody>
                    <a:bodyPr/>
                    <a:lstStyle/>
                    <a:p>
                      <a:pPr marL="0" marR="0" algn="ctr">
                        <a:spcBef>
                          <a:spcPts val="0"/>
                        </a:spcBef>
                        <a:spcAft>
                          <a:spcPts val="0"/>
                        </a:spcAft>
                      </a:pPr>
                      <a:r>
                        <a:rPr lang="en-US" sz="1600" dirty="0">
                          <a:solidFill>
                            <a:schemeClr val="bg1"/>
                          </a:solidFill>
                          <a:effectLst/>
                        </a:rPr>
                        <a:t>STD-006-CLG</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Low</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Unlikely</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High</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Low (1)</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3</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27955562"/>
                  </a:ext>
                </a:extLst>
              </a:tr>
              <a:tr h="445853">
                <a:tc>
                  <a:txBody>
                    <a:bodyPr/>
                    <a:lstStyle/>
                    <a:p>
                      <a:pPr marL="0" marR="0" algn="ctr">
                        <a:spcBef>
                          <a:spcPts val="0"/>
                        </a:spcBef>
                        <a:spcAft>
                          <a:spcPts val="0"/>
                        </a:spcAft>
                      </a:pPr>
                      <a:r>
                        <a:rPr lang="en-US" sz="1600" dirty="0">
                          <a:solidFill>
                            <a:schemeClr val="bg1"/>
                          </a:solidFill>
                          <a:effectLst/>
                        </a:rPr>
                        <a:t>STD-001-CPP</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Low</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Unlikely</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Medium</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Low (2)</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solidFill>
                            <a:schemeClr val="bg1"/>
                          </a:solidFill>
                          <a:effectLst/>
                        </a:rPr>
                        <a:t>2</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52481149"/>
                  </a:ext>
                </a:extLst>
              </a:tr>
            </a:tbl>
          </a:graphicData>
        </a:graphic>
      </p:graphicFrame>
      <p:pic>
        <p:nvPicPr>
          <p:cNvPr id="7" name="Audio 6">
            <a:extLst>
              <a:ext uri="{FF2B5EF4-FFF2-40B4-BE49-F238E27FC236}">
                <a16:creationId xmlns:a16="http://schemas.microsoft.com/office/drawing/2014/main" id="{1A8A686E-653A-1892-062F-5926B4BF97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512"/>
    </mc:Choice>
    <mc:Fallback>
      <p:transition spd="slow" advTm="42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Clr>
                <a:schemeClr val="lt1"/>
              </a:buClr>
              <a:buSzPts val="1600"/>
              <a:buNone/>
            </a:pPr>
            <a:r>
              <a:rPr lang="en-US" dirty="0"/>
              <a:t>Encryption in Rest – Helps to protect data which is currently stored in devices 	such as phones, tablets, solid-state drives, and more.</a:t>
            </a:r>
          </a:p>
          <a:p>
            <a:pPr marL="0" lvl="0" indent="0" algn="l" rtl="0">
              <a:lnSpc>
                <a:spcPct val="100000"/>
              </a:lnSpc>
              <a:spcBef>
                <a:spcPts val="1000"/>
              </a:spcBef>
              <a:spcAft>
                <a:spcPts val="0"/>
              </a:spcAft>
              <a:buClr>
                <a:schemeClr val="lt1"/>
              </a:buClr>
              <a:buSzPts val="1600"/>
              <a:buNone/>
            </a:pPr>
            <a:endParaRPr lang="en-US" dirty="0"/>
          </a:p>
          <a:p>
            <a:pPr marL="0" lvl="0" indent="0" algn="l" rtl="0">
              <a:lnSpc>
                <a:spcPct val="100000"/>
              </a:lnSpc>
              <a:spcBef>
                <a:spcPts val="1000"/>
              </a:spcBef>
              <a:spcAft>
                <a:spcPts val="0"/>
              </a:spcAft>
              <a:buClr>
                <a:schemeClr val="lt1"/>
              </a:buClr>
              <a:buSzPts val="1600"/>
              <a:buNone/>
            </a:pPr>
            <a:r>
              <a:rPr lang="en-US" dirty="0"/>
              <a:t>Encryption in Flight – Is the process of protecting data which is currently in 	transit over a network.</a:t>
            </a:r>
          </a:p>
          <a:p>
            <a:pPr marL="0" lvl="0" indent="0" algn="l" rtl="0">
              <a:lnSpc>
                <a:spcPct val="100000"/>
              </a:lnSpc>
              <a:spcBef>
                <a:spcPts val="1000"/>
              </a:spcBef>
              <a:spcAft>
                <a:spcPts val="0"/>
              </a:spcAft>
              <a:buClr>
                <a:schemeClr val="lt1"/>
              </a:buClr>
              <a:buSzPts val="1600"/>
              <a:buNone/>
            </a:pPr>
            <a:endParaRPr lang="en-US" dirty="0"/>
          </a:p>
          <a:p>
            <a:pPr marL="0" lvl="0" indent="0" algn="l" rtl="0">
              <a:lnSpc>
                <a:spcPct val="100000"/>
              </a:lnSpc>
              <a:spcBef>
                <a:spcPts val="1000"/>
              </a:spcBef>
              <a:spcAft>
                <a:spcPts val="0"/>
              </a:spcAft>
              <a:buClr>
                <a:schemeClr val="lt1"/>
              </a:buClr>
              <a:buSzPts val="1600"/>
              <a:buNone/>
            </a:pPr>
            <a:r>
              <a:rPr lang="en-US" dirty="0"/>
              <a:t>Encryption in Use – Is the method of encrypting data which is currently in use. 	This can be for files and information which are being read, accessed, 	updated, or changed.</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id="{2DD8D173-8D5B-9AEA-5A53-64D9B11C3C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762"/>
    </mc:Choice>
    <mc:Fallback>
      <p:transition spd="slow" advTm="54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467436" y="187842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t>Authentication – The process of identifying an individual who claims to be who 	they are. This is usually accomplished by emails, usernames, passwords, 	token codes, badge readers, and many more alternative options.</a:t>
            </a:r>
          </a:p>
          <a:p>
            <a:pPr marL="457200" lvl="1" indent="0">
              <a:spcBef>
                <a:spcPts val="0"/>
              </a:spcBef>
              <a:buSzPts val="2400"/>
              <a:buNone/>
            </a:pPr>
            <a:endParaRPr lang="en-US" dirty="0"/>
          </a:p>
          <a:p>
            <a:pPr marL="457200" lvl="1" indent="0">
              <a:spcBef>
                <a:spcPts val="0"/>
              </a:spcBef>
              <a:buSzPts val="2400"/>
              <a:buNone/>
            </a:pPr>
            <a:endParaRPr lang="en-US" dirty="0"/>
          </a:p>
          <a:p>
            <a:pPr marL="0" lvl="0" indent="0" algn="l" rtl="0">
              <a:lnSpc>
                <a:spcPct val="90000"/>
              </a:lnSpc>
              <a:spcBef>
                <a:spcPts val="0"/>
              </a:spcBef>
              <a:spcAft>
                <a:spcPts val="0"/>
              </a:spcAft>
              <a:buClr>
                <a:schemeClr val="lt1"/>
              </a:buClr>
              <a:buSzPts val="2400"/>
              <a:buNone/>
            </a:pPr>
            <a:r>
              <a:rPr lang="en-US" dirty="0"/>
              <a:t>Authorization – Once an individual is authenticated, the next step would be to 	ensure that they are authorized or have the authorization to access 	whatever they’re attempting to use.</a:t>
            </a:r>
          </a:p>
          <a:p>
            <a:pPr marL="0" lvl="0" indent="0" algn="l" rtl="0">
              <a:lnSpc>
                <a:spcPct val="90000"/>
              </a:lnSpc>
              <a:spcBef>
                <a:spcPts val="0"/>
              </a:spcBef>
              <a:spcAft>
                <a:spcPts val="0"/>
              </a:spcAft>
              <a:buClr>
                <a:schemeClr val="lt1"/>
              </a:buClr>
              <a:buSzPts val="2400"/>
              <a:buNone/>
            </a:pPr>
            <a:r>
              <a:rPr lang="en-US" dirty="0"/>
              <a:t>	</a:t>
            </a:r>
          </a:p>
          <a:p>
            <a:pPr marL="0" lvl="0" indent="0" algn="l" rtl="0">
              <a:lnSpc>
                <a:spcPct val="90000"/>
              </a:lnSpc>
              <a:spcBef>
                <a:spcPts val="0"/>
              </a:spcBef>
              <a:spcAft>
                <a:spcPts val="0"/>
              </a:spcAft>
              <a:buClr>
                <a:schemeClr val="lt1"/>
              </a:buClr>
              <a:buSzPts val="2400"/>
              <a:buNone/>
            </a:pPr>
            <a:endParaRPr lang="en-US" dirty="0"/>
          </a:p>
          <a:p>
            <a:pPr marL="0" lvl="0" indent="0" algn="l" rtl="0">
              <a:lnSpc>
                <a:spcPct val="90000"/>
              </a:lnSpc>
              <a:spcBef>
                <a:spcPts val="0"/>
              </a:spcBef>
              <a:spcAft>
                <a:spcPts val="0"/>
              </a:spcAft>
              <a:buClr>
                <a:schemeClr val="lt1"/>
              </a:buClr>
              <a:buSzPts val="2400"/>
              <a:buNone/>
            </a:pPr>
            <a:r>
              <a:rPr lang="en-US" dirty="0"/>
              <a:t>Accounting – To collect data and information about user activities as well as 	anything being done on the systems in the network. This helps to keep	track of every change and greatly assist in preventing potential threats.</a:t>
            </a:r>
          </a:p>
          <a:p>
            <a:pPr marL="0" lvl="0" indent="0" algn="l" rtl="0">
              <a:lnSpc>
                <a:spcPct val="90000"/>
              </a:lnSpc>
              <a:spcBef>
                <a:spcPts val="0"/>
              </a:spcBef>
              <a:spcAft>
                <a:spcPts val="0"/>
              </a:spcAft>
              <a:buClr>
                <a:schemeClr val="lt1"/>
              </a:buClr>
              <a:buSzPts val="2400"/>
              <a:buNone/>
            </a:pPr>
            <a:endParaRPr lang="en-US" dirty="0"/>
          </a:p>
          <a:p>
            <a:pPr marL="228600" lvl="0" indent="-228600" algn="l" rtl="0">
              <a:lnSpc>
                <a:spcPct val="90000"/>
              </a:lnSpc>
              <a:spcBef>
                <a:spcPts val="0"/>
              </a:spcBef>
              <a:spcAft>
                <a:spcPts val="0"/>
              </a:spcAft>
              <a:buClr>
                <a:schemeClr val="lt1"/>
              </a:buClr>
              <a:buSzPts val="2400"/>
              <a:buChar char="•"/>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id="{351B208A-F4C5-5BA5-DCA2-54D85E057A6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753"/>
    </mc:Choice>
    <mc:Fallback>
      <p:transition spd="slow" advTm="60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Out of range</a:t>
            </a:r>
          </a:p>
          <a:p>
            <a:pPr marL="342900"/>
            <a:r>
              <a:rPr lang="en-US" dirty="0"/>
              <a:t>Check max size</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B3ED47F0-23EB-249A-D687-921933220DF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469"/>
    </mc:Choice>
    <mc:Fallback>
      <p:transition spd="slow" advTm="11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8B56B-28CC-A163-05C9-F1B10AB3BA46}"/>
              </a:ext>
            </a:extLst>
          </p:cNvPr>
          <p:cNvSpPr>
            <a:spLocks noGrp="1"/>
          </p:cNvSpPr>
          <p:nvPr>
            <p:ph type="title"/>
          </p:nvPr>
        </p:nvSpPr>
        <p:spPr/>
        <p:txBody>
          <a:bodyPr/>
          <a:lstStyle/>
          <a:p>
            <a:r>
              <a:rPr lang="en-US" dirty="0"/>
              <a:t>Check Max Size</a:t>
            </a:r>
          </a:p>
        </p:txBody>
      </p:sp>
      <p:pic>
        <p:nvPicPr>
          <p:cNvPr id="4" name="Picture 3">
            <a:extLst>
              <a:ext uri="{FF2B5EF4-FFF2-40B4-BE49-F238E27FC236}">
                <a16:creationId xmlns:a16="http://schemas.microsoft.com/office/drawing/2014/main" id="{F54A3F23-1651-170A-0099-A595D89D6A7B}"/>
              </a:ext>
            </a:extLst>
          </p:cNvPr>
          <p:cNvPicPr>
            <a:picLocks noChangeAspect="1"/>
          </p:cNvPicPr>
          <p:nvPr/>
        </p:nvPicPr>
        <p:blipFill>
          <a:blip r:embed="rId5"/>
          <a:stretch>
            <a:fillRect/>
          </a:stretch>
        </p:blipFill>
        <p:spPr>
          <a:xfrm>
            <a:off x="4580044" y="2002363"/>
            <a:ext cx="6926156" cy="4091264"/>
          </a:xfrm>
          <a:prstGeom prst="rect">
            <a:avLst/>
          </a:prstGeom>
        </p:spPr>
      </p:pic>
      <p:sp>
        <p:nvSpPr>
          <p:cNvPr id="5" name="TextBox 4">
            <a:extLst>
              <a:ext uri="{FF2B5EF4-FFF2-40B4-BE49-F238E27FC236}">
                <a16:creationId xmlns:a16="http://schemas.microsoft.com/office/drawing/2014/main" id="{4C0DB850-C894-F11D-D755-F3F2DCD94B93}"/>
              </a:ext>
            </a:extLst>
          </p:cNvPr>
          <p:cNvSpPr txBox="1"/>
          <p:nvPr/>
        </p:nvSpPr>
        <p:spPr>
          <a:xfrm>
            <a:off x="477671" y="2002363"/>
            <a:ext cx="3930555" cy="1323439"/>
          </a:xfrm>
          <a:prstGeom prst="rect">
            <a:avLst/>
          </a:prstGeom>
          <a:noFill/>
        </p:spPr>
        <p:txBody>
          <a:bodyPr wrap="square" rtlCol="0">
            <a:spAutoFit/>
          </a:bodyPr>
          <a:lstStyle/>
          <a:p>
            <a:r>
              <a:rPr lang="en-US" sz="2000" dirty="0">
                <a:solidFill>
                  <a:schemeClr val="bg1"/>
                </a:solidFill>
              </a:rPr>
              <a:t>Checks to see if the maximum size of the input is greater than or equal in size to the 0</a:t>
            </a:r>
            <a:r>
              <a:rPr lang="en-US" sz="2000" baseline="30000" dirty="0">
                <a:solidFill>
                  <a:schemeClr val="bg1"/>
                </a:solidFill>
              </a:rPr>
              <a:t>th</a:t>
            </a:r>
            <a:r>
              <a:rPr lang="en-US" sz="2000" dirty="0">
                <a:solidFill>
                  <a:schemeClr val="bg1"/>
                </a:solidFill>
              </a:rPr>
              <a:t> , 1</a:t>
            </a:r>
            <a:r>
              <a:rPr lang="en-US" sz="2000" baseline="30000" dirty="0">
                <a:solidFill>
                  <a:schemeClr val="bg1"/>
                </a:solidFill>
              </a:rPr>
              <a:t>st</a:t>
            </a:r>
            <a:r>
              <a:rPr lang="en-US" sz="2000" dirty="0">
                <a:solidFill>
                  <a:schemeClr val="bg1"/>
                </a:solidFill>
              </a:rPr>
              <a:t> , 5th , and 10</a:t>
            </a:r>
            <a:r>
              <a:rPr lang="en-US" sz="2000" baseline="30000" dirty="0">
                <a:solidFill>
                  <a:schemeClr val="bg1"/>
                </a:solidFill>
              </a:rPr>
              <a:t>th</a:t>
            </a:r>
            <a:r>
              <a:rPr lang="en-US" sz="2000" dirty="0">
                <a:solidFill>
                  <a:schemeClr val="bg1"/>
                </a:solidFill>
              </a:rPr>
              <a:t>, entries </a:t>
            </a:r>
            <a:endParaRPr lang="en-US" sz="2000" dirty="0"/>
          </a:p>
        </p:txBody>
      </p:sp>
      <p:pic>
        <p:nvPicPr>
          <p:cNvPr id="12" name="Audio 11">
            <a:extLst>
              <a:ext uri="{FF2B5EF4-FFF2-40B4-BE49-F238E27FC236}">
                <a16:creationId xmlns:a16="http://schemas.microsoft.com/office/drawing/2014/main" id="{51F7B3A7-617E-5AED-7342-22E0D86D43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7048562"/>
      </p:ext>
    </p:extLst>
  </p:cSld>
  <p:clrMapOvr>
    <a:masterClrMapping/>
  </p:clrMapOvr>
  <mc:AlternateContent xmlns:mc="http://schemas.openxmlformats.org/markup-compatibility/2006">
    <mc:Choice xmlns:p14="http://schemas.microsoft.com/office/powerpoint/2010/main" Requires="p14">
      <p:transition spd="slow" p14:dur="2000" advTm="29652"/>
    </mc:Choice>
    <mc:Fallback>
      <p:transition spd="slow" advTm="29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6203</TotalTime>
  <Words>2796</Words>
  <Application>Microsoft Macintosh PowerPoint</Application>
  <PresentationFormat>Widescreen</PresentationFormat>
  <Paragraphs>194</Paragraphs>
  <Slides>16</Slides>
  <Notes>16</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Century Gothic</vt:lpstr>
      <vt:lpstr>Calibri</vt:lpstr>
      <vt:lpstr>Arial</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Check Max Size</vt:lpstr>
      <vt:lpstr>Out of Range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Nadeem, Saram</cp:lastModifiedBy>
  <cp:revision>7</cp:revision>
  <dcterms:created xsi:type="dcterms:W3CDTF">2020-08-19T17:59:24Z</dcterms:created>
  <dcterms:modified xsi:type="dcterms:W3CDTF">2024-04-27T01:52:16Z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